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81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301" r:id="rId20"/>
    <p:sldId id="299" r:id="rId21"/>
    <p:sldId id="30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86420" autoAdjust="0"/>
  </p:normalViewPr>
  <p:slideViewPr>
    <p:cSldViewPr>
      <p:cViewPr varScale="1">
        <p:scale>
          <a:sx n="81" d="100"/>
          <a:sy n="81" d="100"/>
        </p:scale>
        <p:origin x="108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0" y="72749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726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4D41F-1AD9-4E35-BEA3-6F345A1714AD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8BC2F-FB25-4026-884D-7A563118E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232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101C9-5E34-4AC0-9148-7CE5F149F688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884FF-8F07-4D6F-9CAF-BD5B982183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680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9459A-F7E3-4873-89DA-647B17270C3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042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105026"/>
            <a:ext cx="2056308" cy="17591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chemeClr val="lt1">
              <a:alpha val="54000"/>
            </a:schemeClr>
          </a:solidFill>
          <a:ln w="63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412776"/>
            <a:ext cx="8429684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ОСОБЕННОСТИ ПРОВЕДЕНИЯ ЭКЗАМЕНА ПО ФИЗИКЕ В 9-ЫХ КЛАССАХ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111874" y="4470211"/>
            <a:ext cx="42846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ачальник </a:t>
            </a:r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отдела</a:t>
            </a:r>
          </a:p>
          <a:p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методического обеспечения РЦОИ</a:t>
            </a:r>
          </a:p>
          <a:p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Тихонов Евгений Викторович</a:t>
            </a: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84" y="3501008"/>
            <a:ext cx="3429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33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214290"/>
            <a:ext cx="9144000" cy="5935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1500" i="1" dirty="0">
                <a:latin typeface="+mj-lt"/>
              </a:rPr>
              <a:t>Не позднее чем за 15 минут до начала экзамена ответственный организатор принимает у руководителя ППЭ ЭМ участников экзамена. </a:t>
            </a:r>
          </a:p>
          <a:p>
            <a:pPr indent="457200">
              <a:lnSpc>
                <a:spcPct val="150000"/>
              </a:lnSpc>
            </a:pPr>
            <a:r>
              <a:rPr lang="ru-RU" sz="1500" b="1" u="sng" dirty="0">
                <a:latin typeface="+mj-lt"/>
              </a:rPr>
              <a:t>Ответственный организатор в аудитории должен: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- продемонстрировать участникам экзамена целостность упаковки доставочного </a:t>
            </a:r>
            <a:r>
              <a:rPr lang="ru-RU" sz="1500" dirty="0" err="1">
                <a:latin typeface="+mj-lt"/>
              </a:rPr>
              <a:t>спецпакета</a:t>
            </a:r>
            <a:r>
              <a:rPr lang="ru-RU" sz="1500" dirty="0">
                <a:latin typeface="+mj-lt"/>
              </a:rPr>
              <a:t> с ИК; 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- вскрыть доставочный </a:t>
            </a:r>
            <a:r>
              <a:rPr lang="ru-RU" sz="1500" dirty="0" err="1">
                <a:latin typeface="+mj-lt"/>
              </a:rPr>
              <a:t>спецпакет</a:t>
            </a:r>
            <a:r>
              <a:rPr lang="ru-RU" sz="1500" dirty="0">
                <a:latin typeface="+mj-lt"/>
              </a:rPr>
              <a:t> с ИК;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- раздать всем участникам экзамена ИК в произвольном порядке;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- в случае обнаружения брака или некомплектности ЭМ организаторы выдают участнику ОГЭ новый комплект ЭМ;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- </a:t>
            </a:r>
            <a:r>
              <a:rPr lang="ru-RU" sz="1500" b="1" u="sng" dirty="0"/>
              <a:t>специалист по обеспечению лабораторных работ проводит краткий инструктаж по технике безопасности, </a:t>
            </a:r>
            <a:r>
              <a:rPr lang="ru-RU" sz="1500" dirty="0">
                <a:latin typeface="+mj-lt"/>
              </a:rPr>
              <a:t>в процессе чтения краткой инструкции даётся указание участникам экзамена вскрыть конверт с ИК и проверить его содержимое; 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- по указанию ответственного организатора участники экзамена заполняют регистрационные поля бланков ответов №1 и № 2;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- в случае если участник ОГЭ отказывается ставить личную подпись в бланке регистрации, организатор в аудитории ставит в бланке регистрации свою подпись;</a:t>
            </a:r>
          </a:p>
          <a:p>
            <a:pPr indent="457200">
              <a:lnSpc>
                <a:spcPct val="150000"/>
              </a:lnSpc>
            </a:pPr>
            <a:r>
              <a:rPr lang="ru-RU" sz="1500" dirty="0">
                <a:latin typeface="+mj-lt"/>
              </a:rPr>
              <a:t>При раздаче ИК кладется на край стола.</a:t>
            </a:r>
          </a:p>
        </p:txBody>
      </p:sp>
    </p:spTree>
    <p:extLst>
      <p:ext uri="{BB962C8B-B14F-4D97-AF65-F5344CB8AC3E}">
        <p14:creationId xmlns:p14="http://schemas.microsoft.com/office/powerpoint/2010/main" val="193899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707" y="611074"/>
            <a:ext cx="91440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После заполнения всеми участниками регистрационных полей бланков ответов №1 и № 2 объявить начало экзамена, продолжительность и время окончания экзамена и зафиксировать на доске время начала и окончания экзамена;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проверить правильность заполнения регистрационных полей на всех бланках у каждого участника и соответствие данных участника экзамена (ФИО, серии и номера документа, удостоверяющего личность) в бланке ответов № 1 и документе, удостоверяющем личность;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по мере готовности участников экзамена к практическому заданию специалист по обеспечению лабораторных работ должен выдать ему на стол индивидуальный комплект оборудования в соответствии с заданием его варианта.</a:t>
            </a:r>
          </a:p>
        </p:txBody>
      </p:sp>
      <p:pic>
        <p:nvPicPr>
          <p:cNvPr id="5122" name="Picture 2" descr="ÐÐ°ÑÑÐ¸Ð½ÐºÐ¸ Ð¿Ð¾ Ð·Ð°Ð¿ÑÐ¾ÑÑ ÑÐ¸Ð·Ð¸ÐºÐ° ÐºÐ»Ð¸Ð¿Ð°ÑÑ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365104"/>
            <a:ext cx="2160240" cy="219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1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836712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dirty="0">
                <a:latin typeface="+mj-lt"/>
              </a:rPr>
              <a:t>В ИК участника экзамена будет </a:t>
            </a:r>
            <a:r>
              <a:rPr lang="ru-RU" dirty="0" smtClean="0">
                <a:latin typeface="+mj-lt"/>
              </a:rPr>
              <a:t>вложен </a:t>
            </a:r>
            <a:r>
              <a:rPr lang="ru-RU" dirty="0">
                <a:latin typeface="+mj-lt"/>
              </a:rPr>
              <a:t>дополнительный бланк ответов №2 (</a:t>
            </a:r>
            <a:r>
              <a:rPr lang="ru-RU" dirty="0">
                <a:latin typeface="+mj-lt"/>
                <a:hlinkClick r:id="rId2" action="ppaction://hlinksldjump"/>
              </a:rPr>
              <a:t>Приложение 2</a:t>
            </a:r>
            <a:r>
              <a:rPr lang="ru-RU" dirty="0">
                <a:latin typeface="+mj-lt"/>
              </a:rPr>
              <a:t>), в котором </a:t>
            </a:r>
            <a:r>
              <a:rPr lang="ru-RU" dirty="0" smtClean="0">
                <a:latin typeface="+mj-lt"/>
              </a:rPr>
              <a:t>приводятся расхождения в измерениях некоторых физических величин комплекта, в отличие от стандартного </a:t>
            </a:r>
            <a:r>
              <a:rPr lang="ru-RU" dirty="0" smtClean="0">
                <a:latin typeface="+mj-lt"/>
              </a:rPr>
              <a:t>лабораторного </a:t>
            </a:r>
            <a:r>
              <a:rPr lang="ru-RU" dirty="0">
                <a:latin typeface="+mj-lt"/>
              </a:rPr>
              <a:t>оборудования. </a:t>
            </a:r>
          </a:p>
          <a:p>
            <a:pPr indent="457200" algn="just">
              <a:lnSpc>
                <a:spcPct val="150000"/>
              </a:lnSpc>
            </a:pPr>
            <a:r>
              <a:rPr lang="ru-RU" dirty="0">
                <a:latin typeface="+mj-lt"/>
              </a:rPr>
              <a:t>Если участник экзамена готов приступить к выполнению практического задания, он поднимает руку и сообщает подошедшему </a:t>
            </a:r>
            <a:r>
              <a:rPr lang="ru-RU" dirty="0" smtClean="0">
                <a:latin typeface="+mj-lt"/>
              </a:rPr>
              <a:t>организатору (лаборанту) </a:t>
            </a:r>
            <a:r>
              <a:rPr lang="ru-RU" dirty="0">
                <a:latin typeface="+mj-lt"/>
              </a:rPr>
              <a:t>в аудитории номер комплекта лабораторного оборудования, необходимого ему для выполнения практического задания.</a:t>
            </a:r>
          </a:p>
          <a:p>
            <a:pPr indent="457200" algn="just">
              <a:lnSpc>
                <a:spcPct val="150000"/>
              </a:lnSpc>
            </a:pPr>
            <a:r>
              <a:rPr lang="ru-RU" dirty="0">
                <a:latin typeface="+mj-lt"/>
              </a:rPr>
              <a:t>Участник экзамена заполняет регистрационные поля дополнительного бланка ответов №2 с характеристиками лабораторного оборудования.</a:t>
            </a:r>
          </a:p>
          <a:p>
            <a:pPr indent="457200">
              <a:lnSpc>
                <a:spcPct val="150000"/>
              </a:lnSpc>
            </a:pPr>
            <a:endParaRPr lang="ru-RU" dirty="0">
              <a:latin typeface="+mj-lt"/>
            </a:endParaRPr>
          </a:p>
          <a:p>
            <a:pPr indent="457200" algn="just">
              <a:lnSpc>
                <a:spcPct val="150000"/>
              </a:lnSpc>
            </a:pPr>
            <a:r>
              <a:rPr lang="ru-RU" dirty="0">
                <a:latin typeface="+mj-lt"/>
              </a:rPr>
              <a:t> </a:t>
            </a:r>
            <a:r>
              <a:rPr lang="ru-RU" b="1" u="sng" dirty="0">
                <a:latin typeface="+mj-lt"/>
              </a:rPr>
              <a:t>Специалист по обеспечению лабораторных работ вносит в дополнительный бланк ответов №2</a:t>
            </a:r>
            <a:r>
              <a:rPr lang="en-US" b="1" u="sng" dirty="0">
                <a:latin typeface="+mj-lt"/>
              </a:rPr>
              <a:t> </a:t>
            </a:r>
            <a:r>
              <a:rPr lang="ru-RU" b="1" u="sng" dirty="0">
                <a:latin typeface="+mj-lt"/>
              </a:rPr>
              <a:t>по физике характеристики соответствующего комплекта. </a:t>
            </a:r>
          </a:p>
        </p:txBody>
      </p:sp>
    </p:spTree>
    <p:extLst>
      <p:ext uri="{BB962C8B-B14F-4D97-AF65-F5344CB8AC3E}">
        <p14:creationId xmlns:p14="http://schemas.microsoft.com/office/powerpoint/2010/main" val="252430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1196752"/>
            <a:ext cx="91440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Решение на задания практической части участник экзамена записывает на бланке ответов №2, при необходимости участник может запросить следующий дополнительный бланк ответов №2. </a:t>
            </a:r>
            <a:r>
              <a:rPr lang="ru-RU" b="1" u="sng" dirty="0">
                <a:latin typeface="+mj-lt"/>
              </a:rPr>
              <a:t>"Дополнительный бланк ответов №2 по физике " сдается вместе с бланками ответов участника экзамена в обязательном порядке!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В процессе экзамена специалист по обеспечению лабораторных работ следит за соблюдением участниками экзамена правил безопасности труда. В случае нарушения участником экзамена правил безопасного труда при выполнении экспериментального задания </a:t>
            </a:r>
            <a:r>
              <a:rPr lang="ru-RU" dirty="0" smtClean="0">
                <a:latin typeface="+mj-lt"/>
              </a:rPr>
              <a:t>лаборант </a:t>
            </a:r>
            <a:r>
              <a:rPr lang="ru-RU" dirty="0">
                <a:latin typeface="+mj-lt"/>
              </a:rPr>
              <a:t>имеет право </a:t>
            </a:r>
            <a:r>
              <a:rPr lang="ru-RU" dirty="0" smtClean="0">
                <a:latin typeface="+mj-lt"/>
              </a:rPr>
              <a:t>пригласить руководителя ППЭ для удаления участника </a:t>
            </a:r>
            <a:r>
              <a:rPr lang="ru-RU" dirty="0">
                <a:latin typeface="+mj-lt"/>
              </a:rPr>
              <a:t>с </a:t>
            </a:r>
            <a:r>
              <a:rPr lang="ru-RU" dirty="0" smtClean="0">
                <a:latin typeface="+mj-lt"/>
              </a:rPr>
              <a:t>экзамена. Организатор </a:t>
            </a:r>
            <a:r>
              <a:rPr lang="ru-RU" dirty="0">
                <a:latin typeface="+mj-lt"/>
              </a:rPr>
              <a:t>в аудитории фиксируют факт удаления в акте удаления с экзамена.</a:t>
            </a:r>
          </a:p>
        </p:txBody>
      </p:sp>
    </p:spTree>
    <p:extLst>
      <p:ext uri="{BB962C8B-B14F-4D97-AF65-F5344CB8AC3E}">
        <p14:creationId xmlns:p14="http://schemas.microsoft.com/office/powerpoint/2010/main" val="21448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357166"/>
            <a:ext cx="9144000" cy="595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За 30 минут и за 5 минут до окончания экзамена уведомить об этом участников ОГЭ и напомнить о временных рамках экзамена.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За 15 минут до окончания экзамена: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пересчитать лишние ИК в аудитории. </a:t>
            </a:r>
          </a:p>
          <a:p>
            <a:pPr indent="457200">
              <a:lnSpc>
                <a:spcPct val="150000"/>
              </a:lnSpc>
            </a:pPr>
            <a:r>
              <a:rPr lang="ru-RU" sz="1600" b="1" u="sng" dirty="0">
                <a:latin typeface="+mj-lt"/>
              </a:rPr>
              <a:t>По окончании экзамена организатор должен: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объявить, что экзамен окончен;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записать на доске время окончания экзамена;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принять у участников экзамена в организованном порядке: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бланки ответов №1, бланки ответов №2, </a:t>
            </a:r>
            <a:r>
              <a:rPr lang="ru-RU" sz="1600" b="1" dirty="0">
                <a:latin typeface="+mj-lt"/>
              </a:rPr>
              <a:t>дополнительные бланки ответов № 2 и дополнительные бланки ответов №2 по физике (в обязательном порядке);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вариант КИМ, вложенный обратно в конверт;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черновики;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поставить прочерк «Z» на полях бланков ответов №2, предназначенных для записи ответов в свободной форме, но оставшихся незаполненными (в том числе и на его оборотной стороне);</a:t>
            </a:r>
            <a:endParaRPr lang="ru-RU" sz="1600" dirty="0">
              <a:solidFill>
                <a:srgbClr val="FFFF00"/>
              </a:solidFill>
              <a:latin typeface="+mj-lt"/>
            </a:endParaRP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- пересчитать бланки ОГЭ и запечатать их в возвратный доставочный пакет </a:t>
            </a:r>
          </a:p>
        </p:txBody>
      </p:sp>
    </p:spTree>
    <p:extLst>
      <p:ext uri="{BB962C8B-B14F-4D97-AF65-F5344CB8AC3E}">
        <p14:creationId xmlns:p14="http://schemas.microsoft.com/office/powerpoint/2010/main" val="315551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357166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Организатор обязан сложить и сдать руководителю ППЭ собранные у участников экзамена материалы: </a:t>
            </a:r>
          </a:p>
          <a:p>
            <a:pPr indent="457200">
              <a:lnSpc>
                <a:spcPct val="150000"/>
              </a:lnSpc>
            </a:pPr>
            <a:r>
              <a:rPr lang="ru-RU" sz="1600" i="1" dirty="0">
                <a:latin typeface="+mj-lt"/>
              </a:rPr>
              <a:t>- запечатанный возвратный доставочный пакет с бланками ответов </a:t>
            </a:r>
            <a:r>
              <a:rPr lang="ru-RU" sz="1600" dirty="0">
                <a:latin typeface="+mj-lt"/>
              </a:rPr>
              <a:t>(на пакете организаторы отмечают наименование, адрес и номер ППЭ, номер аудитории, наименование учебного предмета, по которому проводился экзамен, и количество материалов в пакете, фамилию, имя, отчество (при наличии) организаторов). </a:t>
            </a:r>
          </a:p>
          <a:p>
            <a:pPr indent="457200">
              <a:lnSpc>
                <a:spcPct val="150000"/>
              </a:lnSpc>
            </a:pPr>
            <a:r>
              <a:rPr lang="ru-RU" sz="1600" i="1" dirty="0">
                <a:latin typeface="+mj-lt"/>
              </a:rPr>
              <a:t>- конверты с использованными КИМ в </a:t>
            </a:r>
            <a:r>
              <a:rPr lang="ru-RU" sz="1600" i="1" dirty="0" err="1">
                <a:latin typeface="+mj-lt"/>
              </a:rPr>
              <a:t>секъюрпаке</a:t>
            </a:r>
            <a:r>
              <a:rPr lang="ru-RU" sz="1600" i="1" dirty="0">
                <a:latin typeface="+mj-lt"/>
              </a:rPr>
              <a:t>; </a:t>
            </a:r>
          </a:p>
          <a:p>
            <a:pPr indent="457200">
              <a:lnSpc>
                <a:spcPct val="150000"/>
              </a:lnSpc>
            </a:pPr>
            <a:r>
              <a:rPr lang="ru-RU" sz="1600" i="1" dirty="0">
                <a:latin typeface="+mj-lt"/>
              </a:rPr>
              <a:t>- черновики;</a:t>
            </a:r>
          </a:p>
          <a:p>
            <a:pPr indent="457200">
              <a:lnSpc>
                <a:spcPct val="150000"/>
              </a:lnSpc>
            </a:pPr>
            <a:r>
              <a:rPr lang="ru-RU" sz="1600" i="1" dirty="0">
                <a:latin typeface="+mj-lt"/>
              </a:rPr>
              <a:t>- неиспользованные, бракованные, испорченные КИМ;</a:t>
            </a:r>
          </a:p>
          <a:p>
            <a:pPr indent="457200">
              <a:lnSpc>
                <a:spcPct val="150000"/>
              </a:lnSpc>
            </a:pPr>
            <a:r>
              <a:rPr lang="ru-RU" sz="1600" i="1" dirty="0">
                <a:latin typeface="+mj-lt"/>
              </a:rPr>
              <a:t>- заполненные в аудитории ведомости, протоколы и др.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Специалисту по обеспечению лабораторных работ необходимо убрать лабораторное оборудование.</a:t>
            </a:r>
          </a:p>
          <a:p>
            <a:pPr indent="457200">
              <a:lnSpc>
                <a:spcPct val="150000"/>
              </a:lnSpc>
            </a:pPr>
            <a:r>
              <a:rPr lang="ru-RU" sz="1600" dirty="0">
                <a:latin typeface="+mj-lt"/>
              </a:rPr>
              <a:t>Организаторы (в т.ч. специалисты по обеспечению лабораторных работ) покидают ППЭ после передачи всех материалов, уборки лабораторного оборудования, оформления соответствующего протокола и только по разрешению руководителя ППЭ.</a:t>
            </a:r>
          </a:p>
          <a:p>
            <a:pPr indent="457200">
              <a:lnSpc>
                <a:spcPct val="150000"/>
              </a:lnSpc>
            </a:pPr>
            <a:endParaRPr lang="ru-RU" sz="16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42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57166"/>
            <a:ext cx="5330726" cy="592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41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22" y="0"/>
            <a:ext cx="5127949" cy="645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2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23728" y="1124744"/>
            <a:ext cx="4937852" cy="3755777"/>
          </a:xfrm>
          <a:prstGeom prst="rect">
            <a:avLst/>
          </a:prstGeom>
        </p:spPr>
      </p:pic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29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officeshare.office2014.rcoi\synshare\_Год_2018_\МЕТОДИЧЕСКОЕ ОБЕСПЕЧЕНИЕ-2018\-=График подготовки=-\18.04Лаборанты\ФИ_ОГЭ_ СПЕЦИФ_2018_Страница_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8640"/>
            <a:ext cx="439248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ÑÐ¸Ð·Ð¸ÐºÐ° ÐºÐ»Ð¸Ð¿Ð°ÑÑ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80" y="2132856"/>
            <a:ext cx="28575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4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395536" y="128559"/>
            <a:ext cx="8229600" cy="4525963"/>
          </a:xfrm>
        </p:spPr>
        <p:txBody>
          <a:bodyPr>
            <a:normAutofit/>
          </a:bodyPr>
          <a:lstStyle/>
          <a:p>
            <a:pPr marL="0" indent="457200" algn="just"/>
            <a:r>
              <a:rPr lang="ru-RU" sz="1800" dirty="0">
                <a:latin typeface="+mj-lt"/>
              </a:rPr>
              <a:t>В ОГЭ по физике включено экспериментальное задание, выполняемое на реальном оборудовании. </a:t>
            </a:r>
          </a:p>
          <a:p>
            <a:pPr marL="0" indent="457200" algn="just"/>
            <a:r>
              <a:rPr lang="ru-RU" sz="1800" dirty="0">
                <a:latin typeface="+mj-lt"/>
              </a:rPr>
              <a:t>Перечень дополнительных материалов и оборудования, пользование которыми разрешено на ОГЭ по физике, утвержден приказом Минобрнауки России. Используется непрограммируемый калькулятор (на каждого ученика) и экспериментальное оборудование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841891" y="5669665"/>
            <a:ext cx="6121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 smtClean="0"/>
              <a:t>линейка </a:t>
            </a:r>
            <a:r>
              <a:rPr lang="ru-RU" altLang="ru-RU" dirty="0"/>
              <a:t>и непрограммируемый калькулятор</a:t>
            </a:r>
          </a:p>
        </p:txBody>
      </p:sp>
      <p:pic>
        <p:nvPicPr>
          <p:cNvPr id="4" name="Picture 10" descr="D:\!МолодыеТихоновы-Е.В\!Работа-сделать\РЦОИ\1088102-3d-Teeny-White-Person-Carrying-A-Rul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10"/>
          <a:stretch>
            <a:fillRect/>
          </a:stretch>
        </p:blipFill>
        <p:spPr bwMode="auto">
          <a:xfrm>
            <a:off x="1208670" y="2659035"/>
            <a:ext cx="1439863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D:\!МолодыеТихоновы-Е.В\!Работа-сделать\РЦОИ\1088070-3d-Teeny-White-Person-Holding-A-Calculator-In-Front-Of-His-Fa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82"/>
          <a:stretch>
            <a:fillRect/>
          </a:stretch>
        </p:blipFill>
        <p:spPr bwMode="auto">
          <a:xfrm>
            <a:off x="1576683" y="4065497"/>
            <a:ext cx="10636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X:\11_Тихонов\2012\презент2012\221974-3d-Teeny-Person-With-A-Check-Mark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05"/>
          <a:stretch>
            <a:fillRect/>
          </a:stretch>
        </p:blipFill>
        <p:spPr bwMode="auto">
          <a:xfrm>
            <a:off x="5788604" y="5730783"/>
            <a:ext cx="360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ÐÐ°ÑÑÐ¸Ð½ÐºÐ¸ Ð¿Ð¾ Ð·Ð°Ð¿ÑÐ¾ÑÑ Ð»Ð°Ð±Ð¾ÑÐ°ÑÐ¾ÑÐ½Ð¾Ðµ Ð¾Ð±Ð¾ÑÑÐ´Ð¾Ð²Ð°Ð½Ð¸Ðµ Ð¿Ð¾ ÑÐ¸Ð·Ð¸Ðº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530" y="2060848"/>
            <a:ext cx="6026513" cy="344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officeshare.office2014.rcoi\synshare\_Год_2018_\МЕТОДИЧЕСКОЕ ОБЕСПЕЧЕНИЕ-2018\-=График подготовки=-\18.04Лаборанты\Дополнительный бланк ответов №2_2018_физика_1v.t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646" y="1"/>
            <a:ext cx="5268602" cy="640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11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1187449" y="1124744"/>
            <a:ext cx="6842125" cy="708025"/>
          </a:xfrm>
          <a:prstGeom prst="rect">
            <a:avLst/>
          </a:prstGeom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66AE"/>
                </a:solidFill>
              </a:rPr>
              <a:t>Благодарю </a:t>
            </a:r>
            <a:r>
              <a:rPr lang="ru-RU" sz="2800" dirty="0">
                <a:solidFill>
                  <a:srgbClr val="0066AE"/>
                </a:solidFill>
              </a:rPr>
              <a:t>за внимание!</a:t>
            </a:r>
            <a:endParaRPr lang="ru-RU" sz="2800" b="1" dirty="0">
              <a:solidFill>
                <a:srgbClr val="0066A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830" y="2496908"/>
            <a:ext cx="6437362" cy="3218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48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9512" y="116632"/>
            <a:ext cx="59046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>
                <a:latin typeface="+mj-lt"/>
              </a:rPr>
              <a:t>Экзамен по физике проводится в кабинетах физики. При необходимости можно использовать другие кабинеты, отвечающие требованиям безопасного труда при выполнении экспериментальных заданий экзаменационной работы. </a:t>
            </a:r>
          </a:p>
          <a:p>
            <a:pPr indent="457200" algn="just"/>
            <a:r>
              <a:rPr lang="ru-RU" dirty="0">
                <a:latin typeface="+mj-lt"/>
              </a:rPr>
              <a:t>На этапе выполнения экспериментального задания участники используют лабораторное оборудование.</a:t>
            </a:r>
          </a:p>
          <a:p>
            <a:pPr indent="457200" algn="just"/>
            <a:r>
              <a:rPr lang="ru-RU" dirty="0">
                <a:latin typeface="+mj-lt"/>
              </a:rPr>
              <a:t>Лабораторное оборудование размещается в аудитории на специально выделенном столе.</a:t>
            </a:r>
          </a:p>
          <a:p>
            <a:pPr indent="457200" algn="just"/>
            <a:r>
              <a:rPr lang="ru-RU" dirty="0">
                <a:latin typeface="+mj-lt"/>
              </a:rPr>
              <a:t>К обеспечению проведения лабораторных работ привлекается соответствующий специалист, владеющий определенными умениями и навыками проведения лабораторных работ по физике. </a:t>
            </a:r>
            <a:r>
              <a:rPr lang="ru-RU" b="1" u="sng" dirty="0">
                <a:solidFill>
                  <a:srgbClr val="FF0000"/>
                </a:solidFill>
                <a:latin typeface="+mj-lt"/>
              </a:rPr>
              <a:t>Не допускается привлекать к проведению лабораторных работ специалиста по этому учебному предмету, преподававшего данный предмет у данных обучающихся </a:t>
            </a:r>
            <a:r>
              <a:rPr lang="ru-RU" dirty="0">
                <a:latin typeface="+mj-lt"/>
              </a:rPr>
              <a:t>(за исключением ППЭ, организованных в труднодоступных и отдаленных местностях, в образовательных организациях, расположенных за пределами территории Российской Федерации, загранучреждениях, а также в образовательных учреждениях уголовно-исполнительной системы).</a:t>
            </a: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276475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09786"/>
            <a:ext cx="2664645" cy="230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37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0898" y="548680"/>
            <a:ext cx="8811657" cy="6075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Указанный специалист проводит перед экзаменом инструктаж по технике безопасности и следит за соблюдением правил безопасного труда во время работы обучающихся с лабораторным оборудованием. </a:t>
            </a:r>
          </a:p>
          <a:p>
            <a:pPr marL="342900" indent="-342900" algn="just">
              <a:lnSpc>
                <a:spcPct val="120000"/>
              </a:lnSpc>
            </a:pPr>
            <a:r>
              <a:rPr lang="ru-RU" spc="100" dirty="0">
                <a:latin typeface="Arial" pitchFamily="34" charset="0"/>
                <a:cs typeface="Arial" pitchFamily="34" charset="0"/>
              </a:rPr>
              <a:t>Указанный специалист  информируется о месте расположения ППЭ, в который он направляется, не ранее чем за три рабочих дня до проведения экзамена по соответствующему учебному предмету.</a:t>
            </a:r>
          </a:p>
          <a:p>
            <a:pPr marL="342900" indent="-342900" algn="just">
              <a:lnSpc>
                <a:spcPct val="120000"/>
              </a:lnSpc>
            </a:pPr>
            <a:endParaRPr lang="ru-RU" spc="1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lnSpc>
                <a:spcPct val="120000"/>
              </a:lnSpc>
            </a:pPr>
            <a:r>
              <a:rPr lang="ru-RU" spc="100" dirty="0">
                <a:latin typeface="Arial" pitchFamily="34" charset="0"/>
                <a:cs typeface="Arial" pitchFamily="34" charset="0"/>
              </a:rPr>
              <a:t>Выдача лабораторного оборудования осуществляется </a:t>
            </a:r>
            <a:r>
              <a:rPr lang="ru-RU" spc="100" dirty="0" smtClean="0">
                <a:latin typeface="Arial" pitchFamily="34" charset="0"/>
                <a:cs typeface="Arial" pitchFamily="34" charset="0"/>
              </a:rPr>
              <a:t>лаборантом.</a:t>
            </a:r>
            <a:endParaRPr lang="ru-RU" spc="1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lnSpc>
                <a:spcPct val="120000"/>
              </a:lnSpc>
            </a:pPr>
            <a:endParaRPr lang="ru-RU" spc="1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lnSpc>
                <a:spcPct val="120000"/>
              </a:lnSpc>
            </a:pPr>
            <a:r>
              <a:rPr lang="ru-RU" spc="100" dirty="0">
                <a:latin typeface="Arial" pitchFamily="34" charset="0"/>
                <a:cs typeface="Arial" pitchFamily="34" charset="0"/>
              </a:rPr>
              <a:t>Выбор лабораторного оборудования, необходимого для выполнения экспериментального задания, каждый участник осуществляет самостоятельно, исходя из содержания экспериментального задания выполняемого им КИМ.</a:t>
            </a:r>
          </a:p>
          <a:p>
            <a:pPr marL="342900" indent="-342900" algn="just">
              <a:lnSpc>
                <a:spcPct val="120000"/>
              </a:lnSpc>
            </a:pPr>
            <a:r>
              <a:rPr lang="ru-RU" spc="100" dirty="0">
                <a:latin typeface="Arial" pitchFamily="34" charset="0"/>
                <a:cs typeface="Arial" pitchFamily="34" charset="0"/>
              </a:rPr>
              <a:t>После выдачи лабораторного оборудования участник экзамена может приступать к выполнению экспериментального задания.</a:t>
            </a:r>
          </a:p>
          <a:p>
            <a:pPr marL="342900" indent="-342900" algn="just">
              <a:lnSpc>
                <a:spcPct val="120000"/>
              </a:lnSpc>
            </a:pPr>
            <a:endParaRPr lang="ru-RU" spc="1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lnSpc>
                <a:spcPct val="120000"/>
              </a:lnSpc>
            </a:pPr>
            <a:endParaRPr lang="ru-RU" spc="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92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656" y="548680"/>
            <a:ext cx="9144000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Комплекты лабораторного оборудования для выполнения экспериментальных заданий формируются заблаговременно, </a:t>
            </a:r>
            <a:r>
              <a:rPr lang="ru-RU" kern="0" spc="100" dirty="0">
                <a:latin typeface="Arial" pitchFamily="34" charset="0"/>
                <a:cs typeface="Arial" pitchFamily="34" charset="0"/>
              </a:rPr>
              <a:t>за один-два дня до проведения экзамена </a:t>
            </a:r>
            <a:r>
              <a:rPr lang="en-US" kern="0" spc="1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kern="0" spc="100" dirty="0" smtClean="0">
                <a:latin typeface="Arial" pitchFamily="34" charset="0"/>
                <a:cs typeface="Arial" pitchFamily="34" charset="0"/>
              </a:rPr>
              <a:t>номера комплектов направляются </a:t>
            </a:r>
            <a:r>
              <a:rPr lang="ru-RU" kern="0" spc="100" dirty="0">
                <a:latin typeface="Arial" pitchFamily="34" charset="0"/>
                <a:cs typeface="Arial" pitchFamily="34" charset="0"/>
              </a:rPr>
              <a:t>в МОУО из РЦОИ по защищенному каналу связи)</a:t>
            </a:r>
            <a:r>
              <a:rPr lang="ru-RU" kern="100" spc="1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kern="100" spc="1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Каждый комплект оборудования должен быть помещен в собственный лоток. Необходимо проверить работоспособность комплектов оборудования по электричеству и оптике.</a:t>
            </a:r>
          </a:p>
          <a:p>
            <a:pPr marL="342900" indent="-3429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Вмешиваться в работу участника ОГЭ при выполнении им экспериментального задания специалист по обеспечению лабораторных работ по физике имеет право только в случае нарушения обучающимся техники безопасности, обнаружения неисправности оборудования или других нештатных ситуаций. </a:t>
            </a:r>
          </a:p>
          <a:p>
            <a:pPr marL="342900" indent="-342900" algn="just">
              <a:lnSpc>
                <a:spcPct val="120000"/>
              </a:lnSpc>
            </a:pPr>
            <a:endParaRPr lang="ru-RU" kern="100" spc="1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Проверку экзаменационных работ (заданий с развернутыми ответами) осуществляют специалисты-предметники, прошедшие специальную подготовку для проверки заданий </a:t>
            </a:r>
            <a:r>
              <a:rPr lang="ru-RU" kern="100" spc="100" dirty="0" smtClean="0">
                <a:latin typeface="Arial" pitchFamily="34" charset="0"/>
                <a:cs typeface="Arial" pitchFamily="34" charset="0"/>
              </a:rPr>
              <a:t>2018 </a:t>
            </a:r>
            <a:r>
              <a:rPr lang="ru-RU" kern="100" spc="100" dirty="0">
                <a:latin typeface="Arial" pitchFamily="34" charset="0"/>
                <a:cs typeface="Arial" pitchFamily="34" charset="0"/>
              </a:rPr>
              <a:t>г.</a:t>
            </a:r>
            <a:endParaRPr lang="ru-RU" spc="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99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304359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ru-RU" sz="1400" b="1" u="sng" kern="100" spc="100" dirty="0">
                <a:latin typeface="Arial" pitchFamily="34" charset="0"/>
                <a:cs typeface="Arial" pitchFamily="34" charset="0"/>
              </a:rPr>
              <a:t> В день проведения экзамена организатор в ППЭ должен:</a:t>
            </a: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400" kern="100" spc="100" dirty="0">
                <a:latin typeface="Arial" pitchFamily="34" charset="0"/>
                <a:cs typeface="Arial" pitchFamily="34" charset="0"/>
              </a:rPr>
            </a:b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- явиться в ППЭ не позднее, чем за один час тридцать минут до начала экзамена и зарегистрироваться у руководителя ППЭ;</a:t>
            </a:r>
            <a:br>
              <a:rPr lang="ru-RU" sz="1400" kern="100" spc="100" dirty="0">
                <a:latin typeface="Arial" pitchFamily="34" charset="0"/>
                <a:cs typeface="Arial" pitchFamily="34" charset="0"/>
              </a:rPr>
            </a:b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- получить у руководителя ППЭ информацию о назначении ответственных организаторов в аудитории и распределении по аудиториям ППЭ и информацию о сроках ознакомления участников ОГЭ с результатами и сроках подачи и рассмотрения апелляций о несогласии с выставленными баллами;</a:t>
            </a:r>
            <a:br>
              <a:rPr lang="ru-RU" sz="1400" kern="100" spc="100" dirty="0">
                <a:latin typeface="Arial" pitchFamily="34" charset="0"/>
                <a:cs typeface="Arial" pitchFamily="34" charset="0"/>
              </a:rPr>
            </a:b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- пройти инструктаж у руководителя ППЭ по процедуре проведения экзамена;</a:t>
            </a:r>
            <a:r>
              <a:rPr lang="ru-RU" sz="1300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300" kern="100" spc="100" dirty="0">
                <a:latin typeface="Arial" pitchFamily="34" charset="0"/>
                <a:cs typeface="Arial" pitchFamily="34" charset="0"/>
              </a:rPr>
            </a:br>
            <a:r>
              <a:rPr lang="ru-RU" sz="1400" b="1" u="sng" kern="100" spc="100" dirty="0">
                <a:latin typeface="Arial" pitchFamily="34" charset="0"/>
                <a:cs typeface="Arial" pitchFamily="34" charset="0"/>
              </a:rPr>
              <a:t>Получить у руководителя ППЭ:</a:t>
            </a:r>
            <a:r>
              <a:rPr lang="ru-RU" sz="1300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300" kern="100" spc="100" dirty="0">
                <a:latin typeface="Arial" pitchFamily="34" charset="0"/>
                <a:cs typeface="Arial" pitchFamily="34" charset="0"/>
              </a:rPr>
            </a:br>
            <a:r>
              <a:rPr lang="ru-RU" sz="1300" kern="100" spc="1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краткую инструкцию для участников экзамена, ножницы для вскрытия пакета с ЭМ, список участников ОГЭ в аудитории, черновики.</a:t>
            </a:r>
            <a:r>
              <a:rPr lang="ru-RU" sz="1300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300" kern="100" spc="100" dirty="0">
                <a:latin typeface="Arial" pitchFamily="34" charset="0"/>
                <a:cs typeface="Arial" pitchFamily="34" charset="0"/>
              </a:rPr>
            </a:br>
            <a:r>
              <a:rPr lang="ru-RU" sz="1400" b="1" u="sng" kern="100" spc="100" dirty="0">
                <a:latin typeface="Arial" pitchFamily="34" charset="0"/>
                <a:cs typeface="Arial" pitchFamily="34" charset="0"/>
              </a:rPr>
              <a:t>Не позднее чем за 45 минут до начала экзамена </a:t>
            </a: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пройти в свою аудиторию, проверить ее готовность к экзамену и приступить к выполнению обязанностей организатора в аудитории;</a:t>
            </a:r>
            <a:br>
              <a:rPr lang="ru-RU" sz="1400" kern="100" spc="100" dirty="0">
                <a:latin typeface="Arial" pitchFamily="34" charset="0"/>
                <a:cs typeface="Arial" pitchFamily="34" charset="0"/>
              </a:rPr>
            </a:b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раздать на рабочие места участников экзамена черновики (минимальное количество - два листа) на каждого участника экзамена.</a:t>
            </a:r>
            <a:br>
              <a:rPr lang="ru-RU" sz="1400" kern="100" spc="100" dirty="0">
                <a:latin typeface="Arial" pitchFamily="34" charset="0"/>
                <a:cs typeface="Arial" pitchFamily="34" charset="0"/>
              </a:rPr>
            </a:b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Подготовить на доске необходимую информацию для заполнения регистрационных полей в бланках ответов.</a:t>
            </a:r>
          </a:p>
          <a:p>
            <a:pPr indent="457200" algn="ctr">
              <a:lnSpc>
                <a:spcPct val="150000"/>
              </a:lnSpc>
            </a:pPr>
            <a:r>
              <a:rPr lang="ru-RU" sz="1400" kern="100" spc="100" dirty="0">
                <a:latin typeface="Arial" pitchFamily="34" charset="0"/>
                <a:cs typeface="Arial" pitchFamily="34" charset="0"/>
              </a:rPr>
              <a:t>Прикрепить к двери аудитории один экземпляр списка участников экзамена.</a:t>
            </a:r>
            <a:r>
              <a:rPr lang="ru-RU" sz="1200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200" kern="100" spc="100" dirty="0">
                <a:latin typeface="Arial" pitchFamily="34" charset="0"/>
                <a:cs typeface="Arial" pitchFamily="34" charset="0"/>
              </a:rPr>
            </a:br>
            <a:endParaRPr lang="ru-RU" sz="1200" spc="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4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ÑÐ¸Ð·Ð¸ÐºÐ° ÐºÐ°ÑÑÐ¸Ð½ÐºÐ¸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573016"/>
            <a:ext cx="290512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236" y="908720"/>
            <a:ext cx="9144000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1600" b="1" u="sng" kern="100" spc="100" dirty="0">
                <a:latin typeface="Arial" pitchFamily="34" charset="0"/>
                <a:cs typeface="Arial" pitchFamily="34" charset="0"/>
              </a:rPr>
              <a:t> В день проведения экзамена специалисту по обеспечению лабораторных работ необходимо:</a:t>
            </a:r>
            <a:r>
              <a:rPr lang="ru-RU" sz="1600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kern="100" spc="100" dirty="0">
                <a:latin typeface="Arial" pitchFamily="34" charset="0"/>
                <a:cs typeface="Arial" pitchFamily="34" charset="0"/>
              </a:rPr>
            </a:br>
            <a:r>
              <a:rPr lang="ru-RU" sz="1600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kern="100" spc="100" dirty="0">
                <a:latin typeface="Arial" pitchFamily="34" charset="0"/>
                <a:cs typeface="Arial" pitchFamily="34" charset="0"/>
              </a:rPr>
            </a:br>
            <a:endParaRPr lang="en-US" sz="1600" kern="100" spc="100" dirty="0">
              <a:latin typeface="Arial" pitchFamily="34" charset="0"/>
              <a:cs typeface="Arial" pitchFamily="34" charset="0"/>
            </a:endParaRPr>
          </a:p>
          <a:p>
            <a:pPr indent="457200">
              <a:lnSpc>
                <a:spcPct val="150000"/>
              </a:lnSpc>
            </a:pPr>
            <a:r>
              <a:rPr lang="ru-RU" sz="1600" kern="100" spc="100" dirty="0">
                <a:latin typeface="Arial" pitchFamily="34" charset="0"/>
                <a:cs typeface="Arial" pitchFamily="34" charset="0"/>
              </a:rPr>
              <a:t>- получить у руководителя ППЭ инструкцию по правилам безопасности труда участника ОГЭ при проведении экзамена по физике;</a:t>
            </a:r>
            <a:endParaRPr lang="en-US" sz="1600" kern="100" spc="100" dirty="0">
              <a:latin typeface="Arial" pitchFamily="34" charset="0"/>
              <a:cs typeface="Arial" pitchFamily="34" charset="0"/>
            </a:endParaRPr>
          </a:p>
          <a:p>
            <a:pPr indent="457200">
              <a:lnSpc>
                <a:spcPct val="150000"/>
              </a:lnSpc>
            </a:pPr>
            <a:r>
              <a:rPr lang="ru-RU" sz="1600" kern="100" spc="100" dirty="0">
                <a:latin typeface="Arial" pitchFamily="34" charset="0"/>
                <a:cs typeface="Arial" pitchFamily="34" charset="0"/>
              </a:rPr>
              <a:t> - проверить готовность аудитории к проведению экзамена: соблюдение условий безопасного труда, наличие комплектов оборудования.</a:t>
            </a:r>
          </a:p>
        </p:txBody>
      </p:sp>
      <p:pic>
        <p:nvPicPr>
          <p:cNvPr id="30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4" y="4045829"/>
            <a:ext cx="3029185" cy="219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3536"/>
            <a:ext cx="1690704" cy="2419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05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357166"/>
            <a:ext cx="9144000" cy="5442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Контрольные измерительные материалы ОГЭ по физике содержат </a:t>
            </a:r>
            <a:r>
              <a:rPr lang="ru-RU" b="1" i="1" dirty="0">
                <a:latin typeface="+mj-lt"/>
              </a:rPr>
              <a:t>экспериментальное задание – задание 23</a:t>
            </a:r>
            <a:r>
              <a:rPr lang="ru-RU" dirty="0">
                <a:latin typeface="+mj-lt"/>
              </a:rPr>
              <a:t>, которое выполняется участниками с использованием реального лабораторного оборудования. 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Комплекты оборудования для каждого дня проведения экзамена готовятся исходя из численности участников с некоторым превышением числа комплектов.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Комплекты лабораторного оборудования для выполнения экспериментальных заданий формируются заблаговременно, за один-два дня до проведения экзамена. 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Каждый комплект оборудования должен быть помещен в собственный лоток. </a:t>
            </a:r>
            <a:r>
              <a:rPr lang="ru-RU" b="1" i="1" dirty="0">
                <a:latin typeface="+mj-lt"/>
              </a:rPr>
              <a:t>Необходимо проверить работоспособность комплектов оборудования по электричеству и оптике!</a:t>
            </a:r>
            <a:endParaRPr lang="ru-RU" dirty="0">
              <a:latin typeface="+mj-lt"/>
            </a:endParaRP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Специалист по обеспечению лабораторных работ</a:t>
            </a:r>
            <a:r>
              <a:rPr lang="ru-RU" b="1" i="1" dirty="0">
                <a:latin typeface="+mj-lt"/>
              </a:rPr>
              <a:t> заранее готовит характеристики лабораторного оборудования </a:t>
            </a:r>
            <a:r>
              <a:rPr lang="ru-RU" i="1" dirty="0">
                <a:latin typeface="+mj-lt"/>
              </a:rPr>
              <a:t>(</a:t>
            </a:r>
            <a:r>
              <a:rPr lang="ru-RU" i="1" dirty="0">
                <a:latin typeface="+mj-lt"/>
                <a:hlinkClick r:id="rId2" action="ppaction://hlinksldjump"/>
              </a:rPr>
              <a:t>Приложение 1</a:t>
            </a:r>
            <a:r>
              <a:rPr lang="ru-RU" i="1" dirty="0">
                <a:latin typeface="+mj-lt"/>
              </a:rPr>
              <a:t>)</a:t>
            </a:r>
            <a:r>
              <a:rPr lang="ru-RU" dirty="0">
                <a:latin typeface="+mj-lt"/>
              </a:rPr>
              <a:t> для проведения экспериментального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297906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357166"/>
            <a:ext cx="9144000" cy="585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b="1" u="sng" dirty="0">
                <a:latin typeface="+mj-lt"/>
              </a:rPr>
              <a:t>Ответственный организатор при входе участников экзамена в аудиторию должен: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- провести идентификацию личности по документу, удостоверяющему личность участника экзамена;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- сообщить участнику экзамена номер его места в аудитории;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 </a:t>
            </a:r>
          </a:p>
          <a:p>
            <a:pPr indent="457200">
              <a:lnSpc>
                <a:spcPct val="150000"/>
              </a:lnSpc>
            </a:pPr>
            <a:r>
              <a:rPr lang="ru-RU" b="1" u="sng" dirty="0">
                <a:latin typeface="+mj-lt"/>
              </a:rPr>
              <a:t>Организатор должен: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- помочь участнику экзамена быстро занять отведенное ему место, при этом следить, чтобы участники экзамена не переговаривались и не менялись местами;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- напомнить участникам экзамена о запрете иметь при себе во время проведения экзамена мобильные телефоны, иные средства связи, электронно-вычислительную технику;</a:t>
            </a:r>
          </a:p>
          <a:p>
            <a:pPr indent="457200">
              <a:lnSpc>
                <a:spcPct val="150000"/>
              </a:lnSpc>
            </a:pPr>
            <a:r>
              <a:rPr lang="ru-RU" dirty="0">
                <a:latin typeface="+mj-lt"/>
              </a:rPr>
              <a:t>- проверить, что </a:t>
            </a:r>
            <a:r>
              <a:rPr lang="ru-RU" dirty="0" err="1">
                <a:latin typeface="+mj-lt"/>
              </a:rPr>
              <a:t>гелевая</a:t>
            </a:r>
            <a:r>
              <a:rPr lang="ru-RU" dirty="0">
                <a:latin typeface="+mj-lt"/>
              </a:rPr>
              <a:t> ручка участника экзамена пишет неразрывной черной линией (при необходимости заменить ручку).</a:t>
            </a:r>
          </a:p>
        </p:txBody>
      </p:sp>
    </p:spTree>
    <p:extLst>
      <p:ext uri="{BB962C8B-B14F-4D97-AF65-F5344CB8AC3E}">
        <p14:creationId xmlns:p14="http://schemas.microsoft.com/office/powerpoint/2010/main" val="408270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1586</TotalTime>
  <Words>997</Words>
  <Application>Microsoft Office PowerPoint</Application>
  <PresentationFormat>Экран (4:3)</PresentationFormat>
  <Paragraphs>83</Paragraphs>
  <Slides>21</Slides>
  <Notes>1</Notes>
  <HiddenSlides>4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Иванов Сергей Геннадьевич</dc:creator>
  <cp:lastModifiedBy>Евгений Тихонов</cp:lastModifiedBy>
  <cp:revision>181</cp:revision>
  <dcterms:created xsi:type="dcterms:W3CDTF">2015-09-28T12:26:45Z</dcterms:created>
  <dcterms:modified xsi:type="dcterms:W3CDTF">2018-04-20T12:30:37Z</dcterms:modified>
</cp:coreProperties>
</file>