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1" r:id="rId2"/>
    <p:sldId id="282" r:id="rId3"/>
    <p:sldId id="283" r:id="rId4"/>
    <p:sldId id="284" r:id="rId5"/>
    <p:sldId id="309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308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4" r:id="rId24"/>
    <p:sldId id="305" r:id="rId25"/>
    <p:sldId id="30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86420" autoAdjust="0"/>
  </p:normalViewPr>
  <p:slideViewPr>
    <p:cSldViewPr>
      <p:cViewPr varScale="1">
        <p:scale>
          <a:sx n="95" d="100"/>
          <a:sy n="95" d="100"/>
        </p:scale>
        <p:origin x="5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0" y="72749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26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4D41F-1AD9-4E35-BEA3-6F345A1714AD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8BC2F-FB25-4026-884D-7A563118E0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32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101C9-5E34-4AC0-9148-7CE5F149F688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884FF-8F07-4D6F-9CAF-BD5B982183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680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105026"/>
            <a:ext cx="2056308" cy="17591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lt1">
              <a:alpha val="54000"/>
            </a:schemeClr>
          </a:solidFill>
          <a:ln w="63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Региональный центр обработки информации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ВО МО «Академия социального управления» </a:t>
            </a:r>
            <a:b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 (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495) 276-87-98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www.rcoi.net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81301" y="1052736"/>
            <a:ext cx="8429684" cy="1499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ОСОБЕННОСТИ ПРОВЕДЕНИЯ ЭКЗАМЕНА ПО ХИМИИ В 9-ЫХ КЛАССАХ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851920" y="4005064"/>
            <a:ext cx="42846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ачальник </a:t>
            </a:r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отдела</a:t>
            </a:r>
          </a:p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методического обеспечения РЦОИ</a:t>
            </a:r>
          </a:p>
          <a:p>
            <a:r>
              <a:rPr lang="ru-RU" altLang="ru-RU" sz="1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Тихонов Евгений Викторович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48" y="2881346"/>
            <a:ext cx="2369202" cy="288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16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8761" y="332656"/>
            <a:ext cx="9144000" cy="2508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1800" b="1" kern="0" spc="100" dirty="0">
                <a:latin typeface="Arial" pitchFamily="34" charset="0"/>
                <a:cs typeface="Arial" pitchFamily="34" charset="0"/>
              </a:rPr>
              <a:t>В ДЕНЬ ПРОВЕДЕНИЯ ЭКЗАМЕНА ПОДГОТОВЛЕННЫЕ ОБОРУДОВАНИЕ И РЕАКТИВЫ РАСПОЛАГАЮТСЯ В ЛАБОРАНТСКОЙ</a:t>
            </a:r>
            <a:br>
              <a:rPr lang="ru-RU" sz="1800" b="1" kern="0" spc="100" dirty="0">
                <a:latin typeface="Arial" pitchFamily="34" charset="0"/>
                <a:cs typeface="Arial" pitchFamily="34" charset="0"/>
              </a:rPr>
            </a:br>
            <a:r>
              <a:rPr lang="ru-RU" sz="1800" b="1" kern="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b="1" kern="0" spc="100" dirty="0">
                <a:latin typeface="Arial" pitchFamily="34" charset="0"/>
                <a:cs typeface="Arial" pitchFamily="34" charset="0"/>
              </a:rPr>
            </a:br>
            <a:endParaRPr lang="ru-RU" sz="1800" b="1" kern="0" spc="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34" y="1772816"/>
            <a:ext cx="5264453" cy="436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20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85728"/>
            <a:ext cx="9144000" cy="65008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b="1" kern="0" spc="100" dirty="0">
                <a:latin typeface="Arial" pitchFamily="34" charset="0"/>
                <a:ea typeface="+mn-ea"/>
                <a:cs typeface="Arial" pitchFamily="34" charset="0"/>
              </a:rPr>
              <a:t>Вход участников </a:t>
            </a: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экзамена в аудиторию.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Ответственный организатор при входе участников экзамена в аудиторию должен: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провести идентификацию личности по документу, удостоверяющему личность участника экзамена;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сообщить участнику экзамена номер его места в аудитории;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указать место, где участник экзамена может оставить свои личные вещи. Если участник экзамена принес свой </a:t>
            </a:r>
            <a:r>
              <a:rPr lang="ru-RU" sz="1500" b="1" kern="0" spc="100" dirty="0">
                <a:latin typeface="Arial" pitchFamily="34" charset="0"/>
                <a:ea typeface="+mn-ea"/>
                <a:cs typeface="Arial" pitchFamily="34" charset="0"/>
              </a:rPr>
              <a:t>непрограммируемый калькулятор, организатор проверяет его </a:t>
            </a: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на отсутствие дополнительных функций и т.д.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Организатор должен: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помочь участнику экзамена быстро занять отведенное ему место, при этом следить, чтобы участники экзамена не переговаривались и не менялись местами;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напомнить участникам экзамена о запрете иметь при себе во время проведения экзамена мобильные телефоны, иные средства связи, электронно-вычислительную технику;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проверить, что </a:t>
            </a:r>
            <a:r>
              <a:rPr lang="ru-RU" sz="1500" kern="0" spc="100" dirty="0" err="1">
                <a:latin typeface="Arial" pitchFamily="34" charset="0"/>
                <a:ea typeface="+mn-ea"/>
                <a:cs typeface="Arial" pitchFamily="34" charset="0"/>
              </a:rPr>
              <a:t>гелевая</a:t>
            </a: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 ручка участника экзамена пишет неразрывной черной линией (при необходимости заменить ручку).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Участники экзамена </a:t>
            </a:r>
            <a:r>
              <a:rPr lang="ru-RU" sz="1500" b="1" kern="0" spc="100" dirty="0">
                <a:latin typeface="Arial" pitchFamily="34" charset="0"/>
                <a:ea typeface="+mn-ea"/>
                <a:cs typeface="Arial" pitchFamily="34" charset="0"/>
              </a:rPr>
              <a:t>могут взять </a:t>
            </a: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с собой в аудиторию только: паспорт, черную </a:t>
            </a:r>
            <a:r>
              <a:rPr lang="ru-RU" sz="1500" kern="0" spc="100" dirty="0" err="1">
                <a:latin typeface="Arial" pitchFamily="34" charset="0"/>
                <a:ea typeface="+mn-ea"/>
                <a:cs typeface="Arial" pitchFamily="34" charset="0"/>
              </a:rPr>
              <a:t>гелевую</a:t>
            </a:r>
            <a: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  <a:t> ручку, Периодическую систему химических элементов Д.И. Менделеева, таблицу растворимости солей, кислот и оснований в воде, электрохимический ряд напряжений металлов и непрограммируемый калькулятор.</a:t>
            </a:r>
            <a:br>
              <a:rPr lang="ru-RU" sz="1500" kern="0" spc="100" dirty="0">
                <a:latin typeface="Arial" pitchFamily="34" charset="0"/>
                <a:ea typeface="+mn-ea"/>
                <a:cs typeface="Arial" pitchFamily="34" charset="0"/>
              </a:rPr>
            </a:br>
            <a:endParaRPr lang="ru-RU" sz="1500" kern="0" spc="100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1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28604"/>
            <a:ext cx="9144000" cy="58579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600" b="1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i="1" spc="100">
                <a:latin typeface="Arial" pitchFamily="34" charset="0"/>
                <a:cs typeface="Arial" pitchFamily="34" charset="0"/>
              </a:rPr>
              <a:t>Выдача экзаменационных материалов.</a:t>
            </a:r>
            <a:r>
              <a:rPr lang="ru-RU" sz="1600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Не позднее чем за 15 минут до начала экзамена ответственный организатор принимает у руководителя ППЭ ЭМ участников экзамена. 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b="1" u="sng" spc="100">
                <a:latin typeface="Arial" pitchFamily="34" charset="0"/>
                <a:cs typeface="Arial" pitchFamily="34" charset="0"/>
              </a:rPr>
              <a:t>Ответственный организатор в аудитории должен:</a:t>
            </a:r>
            <a:r>
              <a:rPr lang="ru-RU" sz="1600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- продемонстрировать участникам экзамена целостность упаковки доставочного спец-пакета с ИК; 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вскрыть доставочный спец-пакет с ИК;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- раздать всем участникам экзамена ИК в произвольном порядке;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зачитать краткую инструкцию для участников экзамена, в процессе чтения краткой инструкции дать указание - участникам экзамена вскрыть конверт с ИК и проверить его содержимое; 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по указанию ответственного организатора участники экзамена заполняют регистрационные поля бланков ответов №1 и № 2;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9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580" y="641769"/>
            <a:ext cx="9144000" cy="4752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u="sng" spc="100" dirty="0">
                <a:latin typeface="Arial" pitchFamily="34" charset="0"/>
                <a:cs typeface="Arial" pitchFamily="34" charset="0"/>
              </a:rPr>
            </a:b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Специалист по обеспечению лабораторных работ в аудитории должен: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 - провести краткий инструктаж по технике безопасности труда и правилам выполнения реального химического эксперимента. 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после проведения краткого инструктажа по технике безопасности труда и правилам выполнения реального химического эксперимента специалистом по обеспечению лабораторных работ, </a:t>
            </a:r>
            <a:r>
              <a:rPr lang="ru-RU" sz="1600" b="1" spc="100" dirty="0">
                <a:latin typeface="Arial" pitchFamily="34" charset="0"/>
                <a:cs typeface="Arial" pitchFamily="34" charset="0"/>
              </a:rPr>
              <a:t>организатор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 в аудитории подходит к каждому участнику экзамена в аудитории с "Ведомостью ознакомления с инструкцией по технике безопасности труда и правилам выполнения реального химического эксперимента для участников ОГЭ при проведении экзамена по химии" 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 - после заполнения всеми участниками регистрационных полей бланков ответов №1 и № 2 объявить начало экзамена, продолжительность и время окончания экзамена и зафиксировать на доске время начала и окончания экзамена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При раздаче ИК кладется на край стола.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endParaRPr lang="ru-RU" sz="1600" spc="1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653" y="4869160"/>
            <a:ext cx="2375208" cy="143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65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00042"/>
            <a:ext cx="9144000" cy="6357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32000">
              <a:lnSpc>
                <a:spcPct val="120000"/>
              </a:lnSpc>
            </a:pP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u="sng" spc="100" dirty="0">
                <a:latin typeface="Arial" pitchFamily="34" charset="0"/>
                <a:cs typeface="Arial" pitchFamily="34" charset="0"/>
              </a:rPr>
            </a:br>
            <a:r>
              <a:rPr lang="ru-RU" sz="1600" b="1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Во время экзамена организатор в аудитории должен:</a:t>
            </a:r>
            <a:br>
              <a:rPr lang="ru-RU" sz="1600" b="1" u="sng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-  проверить правильность заполнения регистрационных полей на всех бланках у каждого участника и соответствие данных участника экзамена (ФИО, серии и номера документа, удостоверяющего личность) в бланке ответов № 1 и документе, удостоверяющем личность. 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- следить за порядком в аудитории и не допускать: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- разговоров участников экзамена между собой;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 - обмена любыми материалами и предметами между участниками экзамена;</a:t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использования мобильных телефонов, иных средств связи и электронно-вычислительной техники; фото-, аудио- и видеоаппаратуры, справочных материалов, письменных заметок и иные средства хранения и передачи информации.</a:t>
            </a:r>
            <a:r>
              <a:rPr lang="ru-RU" sz="1600" spc="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pc="1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35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7505" y="764704"/>
            <a:ext cx="6192687" cy="3631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ru-RU" sz="1600" kern="0" spc="100" dirty="0" smtClean="0">
                <a:latin typeface="Arial" pitchFamily="34" charset="0"/>
                <a:cs typeface="Arial" pitchFamily="34" charset="0"/>
              </a:rPr>
              <a:t>1. Периодическая </a:t>
            </a: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система химических элементов Д.И. Менделеева;</a:t>
            </a:r>
            <a:br>
              <a:rPr lang="ru-RU" sz="1600" kern="0" spc="100" dirty="0">
                <a:latin typeface="Arial" pitchFamily="34" charset="0"/>
                <a:cs typeface="Arial" pitchFamily="34" charset="0"/>
              </a:rPr>
            </a:b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2. Таблица растворимости солей, кислот и оснований в воде;</a:t>
            </a:r>
            <a:br>
              <a:rPr lang="ru-RU" sz="1600" kern="0" spc="100" dirty="0">
                <a:latin typeface="Arial" pitchFamily="34" charset="0"/>
                <a:cs typeface="Arial" pitchFamily="34" charset="0"/>
              </a:rPr>
            </a:b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3. Электрохимический ряд напряжений металлов; </a:t>
            </a:r>
            <a:br>
              <a:rPr lang="ru-RU" sz="1600" kern="0" spc="100" dirty="0">
                <a:latin typeface="Arial" pitchFamily="34" charset="0"/>
                <a:cs typeface="Arial" pitchFamily="34" charset="0"/>
              </a:rPr>
            </a:b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4. Непрограммируемый калькулятор;</a:t>
            </a:r>
            <a:br>
              <a:rPr lang="ru-RU" sz="1600" kern="0" spc="100" dirty="0">
                <a:latin typeface="Arial" pitchFamily="34" charset="0"/>
                <a:cs typeface="Arial" pitchFamily="34" charset="0"/>
              </a:rPr>
            </a:b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5. Комплекты стандартизированного лабораторного оборудования и реактивов для проведения лабораторных работ.</a:t>
            </a:r>
            <a:r>
              <a:rPr lang="ru-RU" sz="2400" kern="0" spc="-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0" spc="-100" dirty="0">
                <a:latin typeface="Times New Roman" pitchFamily="18" charset="0"/>
                <a:cs typeface="Times New Roman" pitchFamily="18" charset="0"/>
              </a:rPr>
            </a:br>
            <a:endParaRPr lang="ru-RU" sz="2400" kern="0" spc="-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0740"/>
            <a:ext cx="2807486" cy="232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1048"/>
            <a:ext cx="311869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21088"/>
            <a:ext cx="19335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5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1112" y="620688"/>
            <a:ext cx="7056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spc="100" dirty="0" smtClean="0">
                <a:cs typeface="Times New Roman" pitchFamily="18" charset="0"/>
              </a:rPr>
              <a:t>Материалы, которые используются на экзамене:</a:t>
            </a:r>
            <a:r>
              <a:rPr lang="ru-RU" b="1" kern="0" spc="100" dirty="0">
                <a:cs typeface="Times New Roman" pitchFamily="18" charset="0"/>
              </a:rPr>
              <a:t/>
            </a:r>
            <a:br>
              <a:rPr lang="ru-RU" b="1" kern="0" spc="100" dirty="0"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6012160" y="1124744"/>
            <a:ext cx="504056" cy="1224136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283968" y="2708920"/>
            <a:ext cx="1008112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авая фигурная скобка 8"/>
          <p:cNvSpPr/>
          <p:nvPr/>
        </p:nvSpPr>
        <p:spPr>
          <a:xfrm>
            <a:off x="5796136" y="2924944"/>
            <a:ext cx="216024" cy="720080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99399" y="155214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Вложены в ИК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0644" y="2505333"/>
            <a:ext cx="3367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Участник приносит с собой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314096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Готовит лаборант</a:t>
            </a:r>
            <a:endParaRPr lang="ru-RU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7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844" y="500042"/>
            <a:ext cx="8786810" cy="6357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32000">
              <a:lnSpc>
                <a:spcPct val="120000"/>
              </a:lnSpc>
            </a:pPr>
            <a:r>
              <a:rPr lang="ru-RU" sz="1600" b="1" spc="100"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u="sng" spc="100">
                <a:latin typeface="Arial" pitchFamily="34" charset="0"/>
                <a:cs typeface="Arial" pitchFamily="34" charset="0"/>
              </a:rPr>
              <a:t>Во время экзамена организатор в аудитории должен:</a:t>
            </a:r>
            <a:br>
              <a:rPr lang="ru-RU" sz="1600" b="1" u="sng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- хождения по ППЭ во время экзамена без сопровождения организатора вне аудитории;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в том случае, если участник экзамена предъявил претензию по содержанию задания своего КИМ, необходимо зафиксировать суть претензии в служебной записке и передать ее руководителю ППЭ (служебная записка должна содержать информацию об уникальном номере КИМ, задании и содержании замечания).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- по мере готовности участников экзамена к практическому заданию организатор в аудитории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 - подходит к участнику, готовому приступить к выполнению экспериментального задания(участник поднимает руку, сообщает о готовности приступить к практическому заданию), выясняет номер варианта КИМ. Номер варианта организатор в аудитории сообщает специалисту по обеспечению лабораторных работ и эксперту-экзаменатору.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600" spc="100">
                <a:latin typeface="Arial" pitchFamily="34" charset="0"/>
                <a:cs typeface="Arial" pitchFamily="34" charset="0"/>
              </a:rPr>
              <a:t>В случае обнаружения ошибочного заполнения полей регистрации организаторы дают указание участнику экзамена внести соответствующие исправления.</a:t>
            </a:r>
            <a:br>
              <a:rPr lang="ru-RU" sz="1600" spc="100">
                <a:latin typeface="Arial" pitchFamily="34" charset="0"/>
                <a:cs typeface="Arial" pitchFamily="34" charset="0"/>
              </a:rPr>
            </a:br>
            <a:r>
              <a:rPr lang="ru-RU" sz="1500" spc="100">
                <a:latin typeface="Arial" pitchFamily="34" charset="0"/>
                <a:cs typeface="Arial" pitchFamily="34" charset="0"/>
              </a:rPr>
              <a:t/>
            </a:r>
            <a:br>
              <a:rPr lang="ru-RU" sz="1500" spc="100">
                <a:latin typeface="Arial" pitchFamily="34" charset="0"/>
                <a:cs typeface="Arial" pitchFamily="34" charset="0"/>
              </a:rPr>
            </a:br>
            <a:endParaRPr lang="ru-RU" sz="1500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57" y="21586"/>
            <a:ext cx="9144000" cy="332656"/>
          </a:xfrm>
          <a:prstGeom prst="rect">
            <a:avLst/>
          </a:prstGeom>
          <a:blipFill dpi="0" rotWithShape="1">
            <a:blip r:embed="rId2" cstate="print">
              <a:alphaModFix amt="64000"/>
            </a:blip>
            <a:srcRect/>
            <a:stretch>
              <a:fillRect/>
            </a:stretch>
          </a:blipFill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kern="0" spc="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ПРОВЕДЕНИЕ ЭКЗАМЕНА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00042"/>
            <a:ext cx="9144000" cy="6357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32000">
              <a:lnSpc>
                <a:spcPct val="120000"/>
              </a:lnSpc>
            </a:pPr>
            <a:r>
              <a:rPr lang="ru-RU" sz="1600" b="1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100" dirty="0">
                <a:latin typeface="Arial" pitchFamily="34" charset="0"/>
                <a:cs typeface="Arial" pitchFamily="34" charset="0"/>
              </a:rPr>
            </a:br>
            <a:r>
              <a:rPr lang="ru-RU" sz="1600" b="1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b="1" spc="100" dirty="0">
                <a:latin typeface="Arial" pitchFamily="34" charset="0"/>
                <a:cs typeface="Arial" pitchFamily="34" charset="0"/>
              </a:rPr>
            </a:b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 Во время экзамена </a:t>
            </a:r>
            <a:r>
              <a:rPr lang="ru-RU" sz="1600" b="1" u="sng" spc="100" dirty="0" smtClean="0">
                <a:latin typeface="Arial" pitchFamily="34" charset="0"/>
                <a:cs typeface="Arial" pitchFamily="34" charset="0"/>
              </a:rPr>
              <a:t>лаборант </a:t>
            </a:r>
            <a:r>
              <a:rPr lang="ru-RU" sz="1600" b="1" u="sng" spc="1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аудитории должен: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	- по мере готовности участников экзамена к практическому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заданию, выдает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ему на стол индивидуальный комплект оборудования в соответствии с заданием его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варианта</a:t>
            </a:r>
          </a:p>
          <a:p>
            <a:pPr marL="432000">
              <a:lnSpc>
                <a:spcPct val="120000"/>
              </a:lnSpc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spc="100" dirty="0">
                <a:latin typeface="Arial" pitchFamily="34" charset="0"/>
                <a:cs typeface="Arial" pitchFamily="34" charset="0"/>
              </a:rPr>
            </a:br>
            <a:r>
              <a:rPr lang="ru-RU" sz="1600" spc="100" dirty="0">
                <a:latin typeface="Arial" pitchFamily="34" charset="0"/>
                <a:cs typeface="Arial" pitchFamily="34" charset="0"/>
              </a:rPr>
              <a:t>	-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процессе экзамена специалист по обеспечению лабораторных работ следит за соблюдением участниками экзамена правил безопасности труда. В случае нарушения участником экзамена правил безопасного труда при выполнении экспериментального задания специалист имеет право удалить его с экзамена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(для этого приглашается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руководитель ППЭ). Организатор в аудитории фиксирует факт удаления в акте удаления с экзамена.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8568952" cy="570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Оценивание выполнения практического задания 23 части 2 экспертами:</a:t>
            </a:r>
          </a:p>
          <a:p>
            <a:pPr lvl="0" algn="ctr">
              <a:lnSpc>
                <a:spcPct val="120000"/>
              </a:lnSpc>
            </a:pPr>
            <a:endParaRPr lang="ru-RU" sz="1600" b="1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Выполнение практического задания 23 части 2 оценивается двумя экспертами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одновременно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Эксперты осуществляют оценку выполнения задания на основании критериев (передача из РЦОИ на муниципальный уровень по защищенному каналу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При оценке выполнения задания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эксперты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проставляют баллы в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черновик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После оценки выполнения задания первого участника экзамена, при отсутствии других участников ожидающих выполнения задания, эксперты выходят из аудитории проведения ОГЭ и ожидают приглашения для оценки выполнения задания следующим участником в коридоре ППЭ в непосредственной близости к соответствующей аудитории проведения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ОГЭ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Проставление баллов за задания 23 части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2 по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критерию К2,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в бланки ответов №1 участников ОГЭ производится по завершении экзамена по химии в аудитории ППЭ, в присутствии участников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экзамена.</a:t>
            </a: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При досрочном завершении участником экзамена, организатор в аудитории приглашает экспертов для проставления баллов в бланк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82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486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Образец из спецификации 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11960" y="561761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Образец </a:t>
            </a:r>
            <a:r>
              <a:rPr lang="ru-RU" dirty="0" smtClean="0"/>
              <a:t>бланка </a:t>
            </a:r>
            <a:r>
              <a:rPr lang="ru-RU" dirty="0"/>
              <a:t>ответов №</a:t>
            </a:r>
            <a:r>
              <a:rPr lang="ru-RU" dirty="0" smtClean="0"/>
              <a:t>1</a:t>
            </a:r>
            <a:endParaRPr lang="en-US" dirty="0" smtClean="0"/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27795"/>
              </p:ext>
            </p:extLst>
          </p:nvPr>
        </p:nvGraphicFramePr>
        <p:xfrm>
          <a:off x="251520" y="980728"/>
          <a:ext cx="3240361" cy="5015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964">
                  <a:extLst>
                    <a:ext uri="{9D8B030D-6E8A-4147-A177-3AD203B41FA5}">
                      <a16:colId xmlns="" xmlns:a16="http://schemas.microsoft.com/office/drawing/2014/main" val="3658853061"/>
                    </a:ext>
                  </a:extLst>
                </a:gridCol>
                <a:gridCol w="2259351">
                  <a:extLst>
                    <a:ext uri="{9D8B030D-6E8A-4147-A177-3AD203B41FA5}">
                      <a16:colId xmlns="" xmlns:a16="http://schemas.microsoft.com/office/drawing/2014/main" val="2535606525"/>
                    </a:ext>
                  </a:extLst>
                </a:gridCol>
                <a:gridCol w="490046">
                  <a:extLst>
                    <a:ext uri="{9D8B030D-6E8A-4147-A177-3AD203B41FA5}">
                      <a16:colId xmlns="" xmlns:a16="http://schemas.microsoft.com/office/drawing/2014/main" val="2636295200"/>
                    </a:ext>
                  </a:extLst>
                </a:gridCol>
              </a:tblGrid>
              <a:tr h="1070292">
                <a:tc>
                  <a:txBody>
                    <a:bodyPr/>
                    <a:lstStyle/>
                    <a:p>
                      <a:r>
                        <a:rPr lang="ru-RU" sz="1200" dirty="0"/>
                        <a:t>Критерий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Содержание верного ответа и указания по оцениванию</a:t>
                      </a:r>
                    </a:p>
                    <a:p>
                      <a:pPr algn="ctr"/>
                      <a:r>
                        <a:rPr lang="ru-RU" sz="1100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(допускаются иные формулировки ответа, не искажающие его смысла)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algn="ctr"/>
                      <a:endParaRPr lang="ru-RU" sz="1100" b="1" kern="1200" spc="1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1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Баллы</a:t>
                      </a:r>
                    </a:p>
                  </a:txBody>
                  <a:tcPr marL="61001" marR="61001" marT="30501" marB="30501" anchor="ctr"/>
                </a:tc>
                <a:extLst>
                  <a:ext uri="{0D108BD9-81ED-4DB2-BD59-A6C34878D82A}">
                    <a16:rowId xmlns="" xmlns:a16="http://schemas.microsoft.com/office/drawing/2014/main" val="3435109737"/>
                  </a:ext>
                </a:extLst>
              </a:tr>
              <a:tr h="1626696">
                <a:tc>
                  <a:txBody>
                    <a:bodyPr/>
                    <a:lstStyle/>
                    <a:p>
                      <a:r>
                        <a:rPr lang="ru-RU" sz="1200" dirty="0"/>
                        <a:t>К2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Оценка техники выполнения химического эксперимента:</a:t>
                      </a:r>
                    </a:p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• соблюдение общепринятых правил при отборе нужного</a:t>
                      </a:r>
                    </a:p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количества реактива;</a:t>
                      </a:r>
                    </a:p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• соблюдение правил безопасного обращения с веществами</a:t>
                      </a:r>
                    </a:p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 оборудованием при проведении химических реакций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1001" marR="61001" marT="30501" marB="30501"/>
                </a:tc>
                <a:extLst>
                  <a:ext uri="{0D108BD9-81ED-4DB2-BD59-A6C34878D82A}">
                    <a16:rowId xmlns="" xmlns:a16="http://schemas.microsoft.com/office/drawing/2014/main" val="2662020079"/>
                  </a:ext>
                </a:extLst>
              </a:tr>
              <a:tr h="77268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 проведении эксперимента полностью соблюдались все</a:t>
                      </a:r>
                    </a:p>
                    <a:p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правила отбора реактивов и проведения химических реакций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61001" marR="61001" marT="30501" marB="30501" anchor="ctr"/>
                </a:tc>
                <a:extLst>
                  <a:ext uri="{0D108BD9-81ED-4DB2-BD59-A6C34878D82A}">
                    <a16:rowId xmlns="" xmlns:a16="http://schemas.microsoft.com/office/drawing/2014/main" val="112791196"/>
                  </a:ext>
                </a:extLst>
              </a:tr>
              <a:tr h="77268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 проведении эксперимента были нарушены требования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правил отбора реактивов или проведения химических реакций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61001" marR="61001" marT="30501" marB="30501" anchor="ctr"/>
                </a:tc>
                <a:extLst>
                  <a:ext uri="{0D108BD9-81ED-4DB2-BD59-A6C34878D82A}">
                    <a16:rowId xmlns="" xmlns:a16="http://schemas.microsoft.com/office/drawing/2014/main" val="2625552306"/>
                  </a:ext>
                </a:extLst>
              </a:tr>
              <a:tr h="77268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 проведении эксперимента были нарушены правила отбора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900" b="1" kern="1200" spc="1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реактивов и проведения химических реакций</a:t>
                      </a:r>
                    </a:p>
                  </a:txBody>
                  <a:tcPr marL="61001" marR="61001" marT="30501" marB="305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61001" marR="61001" marT="30501" marB="30501" anchor="ctr"/>
                </a:tc>
                <a:extLst>
                  <a:ext uri="{0D108BD9-81ED-4DB2-BD59-A6C34878D82A}">
                    <a16:rowId xmlns="" xmlns:a16="http://schemas.microsoft.com/office/drawing/2014/main" val="1674562688"/>
                  </a:ext>
                </a:extLst>
              </a:tr>
            </a:tbl>
          </a:graphicData>
        </a:graphic>
      </p:graphicFrame>
      <p:pic>
        <p:nvPicPr>
          <p:cNvPr id="1026" name="Picture 2" descr="\\officeshare.office2014.rcoi\synshare\_Год_2018_\МЕТОДИЧЕСКОЕ ОБЕСПЕЧЕНИЕ-2018\-=График подготовки=-\18.04Лаборанты\Химия_1v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6655"/>
            <a:ext cx="3662463" cy="517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08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236816"/>
            <a:ext cx="8928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0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Экзамен по химии проводится в кабинетах, отвечающих требованиям безопасного труда при выполнении моделей экспериментальных заданий экзаменационной работы.</a:t>
            </a:r>
            <a:endParaRPr lang="en-US" kern="100" spc="100" dirty="0">
              <a:latin typeface="Arial" pitchFamily="34" charset="0"/>
              <a:cs typeface="Arial" pitchFamily="34" charset="0"/>
            </a:endParaRPr>
          </a:p>
          <a:p>
            <a:pPr indent="2880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kern="100" spc="100" dirty="0">
                <a:latin typeface="Arial" pitchFamily="34" charset="0"/>
                <a:cs typeface="Arial" pitchFamily="34" charset="0"/>
              </a:rPr>
            </a:br>
            <a:r>
              <a:rPr lang="ru-RU" kern="100" spc="100" dirty="0">
                <a:latin typeface="Arial" pitchFamily="34" charset="0"/>
                <a:cs typeface="Arial" pitchFamily="34" charset="0"/>
              </a:rPr>
              <a:t>К обеспечению проведения лабораторных работ привлекается соответствующий специалист, владеющий определенными умениями и навыками проведения лабораторных работ по химии (например лаборант). </a:t>
            </a:r>
            <a:r>
              <a:rPr lang="ru-RU" b="1" u="sng" kern="100" spc="1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допускается привлекать к проведению лабораторных работ специалиста, преподававшего данный предмет у данных обучающихся.</a:t>
            </a:r>
            <a:endParaRPr lang="ru-RU" spc="1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3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6633"/>
            <a:ext cx="4464496" cy="570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i="1" spc="100" dirty="0">
                <a:latin typeface="Arial" pitchFamily="34" charset="0"/>
                <a:cs typeface="Arial" pitchFamily="34" charset="0"/>
              </a:rPr>
              <a:t>Выдача дополнительных бланков</a:t>
            </a:r>
            <a:endParaRPr lang="ru-RU" sz="1600" b="1" spc="1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sz="1600" b="1" u="sng" spc="100" dirty="0">
                <a:latin typeface="Arial" pitchFamily="34" charset="0"/>
                <a:cs typeface="Arial" pitchFamily="34" charset="0"/>
              </a:rPr>
              <a:t>В том случае, если участник экзамена полностью заполнил бланк ответов № 2, организатор должен:</a:t>
            </a:r>
            <a:endParaRPr lang="ru-RU" sz="1600" b="1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убедиться, чтобы обе стороны основного бланка ответов № 2 были полностью заполнены, в противном случае ответы, внесенные на дополнительный бланк ответов №2, оцениваться не будут; </a:t>
            </a: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выдать по просьбе участника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дополнительный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бланк ответов № 2;</a:t>
            </a:r>
          </a:p>
          <a:p>
            <a:pPr marL="342900" lvl="0" indent="-342900" algn="ctr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заполнить поля в дополнительном бланке (код региона, код предмета, название предмета, номер варианта, номер КИМ, в поле «Лист №» вписывается следующий по порядку номер бланка, т.е. 2, 3 и т.д.).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07" y="1484784"/>
            <a:ext cx="415616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49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652741"/>
            <a:ext cx="8929718" cy="561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300" b="1" u="sng" spc="100" dirty="0">
                <a:latin typeface="Arial" pitchFamily="34" charset="0"/>
                <a:cs typeface="Arial" pitchFamily="34" charset="0"/>
              </a:rPr>
              <a:t>ЗАВЕРШЕНИЕ ЭКЗАМЕНА И ОРГАНИЗАЦИЯ СБОРА ЭКЗАМЕНАЦИОННЫХ МАТЕРИАЛОВ У УЧАСТНИКОВ ЭКЗАМЕНА.</a:t>
            </a:r>
            <a:endParaRPr lang="ru-RU" sz="1300" spc="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За 30 минут и за 5 минут до окончания экзамена уведомить об этом участников ОГЭ и напомнить о временных рамках экзамена.</a:t>
            </a:r>
          </a:p>
          <a:p>
            <a:pPr algn="just">
              <a:lnSpc>
                <a:spcPct val="120000"/>
              </a:lnSpc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За 15 минут до окончания экзамена, пересчитать лишние ИК в аудитории. </a:t>
            </a:r>
          </a:p>
          <a:p>
            <a:pPr algn="just">
              <a:lnSpc>
                <a:spcPct val="120000"/>
              </a:lnSpc>
            </a:pPr>
            <a:r>
              <a:rPr lang="ru-RU" sz="1300" b="1" u="sng" spc="100" dirty="0">
                <a:latin typeface="Arial" pitchFamily="34" charset="0"/>
                <a:cs typeface="Arial" pitchFamily="34" charset="0"/>
              </a:rPr>
              <a:t>По окончании экзамена организатор должен:</a:t>
            </a:r>
            <a:endParaRPr lang="ru-RU" sz="1300" b="1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объявить, что экзамен окончен;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записать на доске время окончания экзамена;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принять у участников экзамена в организованном порядке: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бланки ответов №1, бланки ответов №2, дополнительные бланки ответов № 2</a:t>
            </a:r>
            <a:r>
              <a:rPr lang="ru-RU" sz="1300" b="1" spc="100" dirty="0">
                <a:latin typeface="Arial" pitchFamily="34" charset="0"/>
                <a:cs typeface="Arial" pitchFamily="34" charset="0"/>
              </a:rPr>
              <a:t>;</a:t>
            </a:r>
            <a:endParaRPr lang="ru-RU" sz="13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вариант КИМ, вложенный обратно в конверт,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черновики;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поставить прочерк «</a:t>
            </a:r>
            <a:r>
              <a:rPr lang="en-US" sz="1300" spc="100" dirty="0">
                <a:latin typeface="Arial" pitchFamily="34" charset="0"/>
                <a:cs typeface="Arial" pitchFamily="34" charset="0"/>
              </a:rPr>
              <a:t>Z</a:t>
            </a:r>
            <a:r>
              <a:rPr lang="ru-RU" sz="1300" spc="100" dirty="0">
                <a:latin typeface="Arial" pitchFamily="34" charset="0"/>
                <a:cs typeface="Arial" pitchFamily="34" charset="0"/>
              </a:rPr>
              <a:t>» на полях бланков ответов №2, предназначенных для записи ответов в свободной форме, но оставшихся незаполненными (в том числе и на его оборотной стороне), а также в выданных дополнительных бланках ответов № 2;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пересчитать бланки ОГЭ и запечатать их в возвратный доставочный пакет (в возвратный доставочный пакет вкладываются две стопки – бланки ответов №1, а за ними бланки ответов №2 с привязанными к ним дополнительными бланками ответом, дополнительные бланки ответов должны быть уложены за каждым бланком ответов №2 этого номера КИМ). 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300" spc="100" dirty="0">
                <a:latin typeface="Arial" pitchFamily="34" charset="0"/>
                <a:cs typeface="Arial" pitchFamily="34" charset="0"/>
              </a:rPr>
              <a:t>Собранные бланки ответов участников экзамена организаторы упаковывают в возвратный доставочный пакет. На каждом пакете организаторы отмечают наименование, адрес и номер ППЭ, номер аудитории, наименование учебного предмета, по которому проводился экзамен, и количество материалов в пакете, фамилию, имя, отчество (при наличии) организаторов.</a:t>
            </a:r>
          </a:p>
        </p:txBody>
      </p:sp>
    </p:spTree>
    <p:extLst>
      <p:ext uri="{BB962C8B-B14F-4D97-AF65-F5344CB8AC3E}">
        <p14:creationId xmlns:p14="http://schemas.microsoft.com/office/powerpoint/2010/main" val="264369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357166"/>
            <a:ext cx="8929718" cy="548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b="1" u="sng" spc="100" dirty="0">
                <a:latin typeface="Arial" pitchFamily="34" charset="0"/>
                <a:cs typeface="Arial" pitchFamily="34" charset="0"/>
              </a:rPr>
              <a:t>И ОРГАНИЗАЦИЯ СБОРА ЭКЗАМЕНАЦИОННЫХ МАТЕРИАЛОВ У УЧАСТНИКОВ ЭКЗАМЕНА</a:t>
            </a:r>
            <a:r>
              <a:rPr lang="ru-RU" b="1" spc="1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Организатор обязан сложить и сдать руководителю ППЭ собранные у участников экзамена материалы: 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запечатанный возвратный доставочный пакет с бланками ответов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(на</a:t>
            </a:r>
            <a:r>
              <a:rPr lang="ru-RU" sz="1600" i="1" spc="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пакете организаторы отмечают наименование, адрес и номер ППЭ, номер аудитории, наименование учебного предмета, по которому проводился экзамен, и количество материалов в пакете, фамилию, имя, отчество (при наличии) организаторов).</a:t>
            </a:r>
            <a:r>
              <a:rPr lang="ru-RU" sz="1600" i="1" spc="100" dirty="0">
                <a:latin typeface="Arial" pitchFamily="34" charset="0"/>
                <a:cs typeface="Arial" pitchFamily="34" charset="0"/>
              </a:rPr>
              <a:t> </a:t>
            </a:r>
            <a:endParaRPr lang="ru-RU" sz="1600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конверты с использованными КИМ в </a:t>
            </a:r>
            <a:r>
              <a:rPr lang="ru-RU" sz="1600" i="1" u="sng" spc="100" dirty="0" err="1">
                <a:latin typeface="Arial" pitchFamily="34" charset="0"/>
                <a:cs typeface="Arial" pitchFamily="34" charset="0"/>
              </a:rPr>
              <a:t>секъюрпаке</a:t>
            </a: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 ; </a:t>
            </a:r>
            <a:endParaRPr lang="ru-RU" sz="1600" u="sng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черновики;</a:t>
            </a:r>
            <a:endParaRPr lang="ru-RU" sz="1600" u="sng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неиспользованные, бракованные, испорченные КИМ;</a:t>
            </a:r>
            <a:endParaRPr lang="ru-RU" sz="1600" u="sng" spc="1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i="1" u="sng" spc="100" dirty="0">
                <a:latin typeface="Arial" pitchFamily="34" charset="0"/>
                <a:cs typeface="Arial" pitchFamily="34" charset="0"/>
              </a:rPr>
              <a:t>заполненные в аудитории ведомости, протоколы и др.</a:t>
            </a:r>
            <a:endParaRPr lang="ru-RU" sz="1600" u="sng" spc="1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Лаборанту необходимо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убрать лабораторное оборудование.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ru-RU" sz="1600" spc="100" dirty="0">
                <a:latin typeface="Arial" pitchFamily="34" charset="0"/>
                <a:cs typeface="Arial" pitchFamily="34" charset="0"/>
              </a:rPr>
              <a:t>Организаторы (в т.ч. </a:t>
            </a:r>
            <a:r>
              <a:rPr lang="ru-RU" sz="1600" spc="100" dirty="0" smtClean="0">
                <a:latin typeface="Arial" pitchFamily="34" charset="0"/>
                <a:cs typeface="Arial" pitchFamily="34" charset="0"/>
              </a:rPr>
              <a:t>лаборанты) </a:t>
            </a:r>
            <a:r>
              <a:rPr lang="ru-RU" sz="1600" spc="100" dirty="0">
                <a:latin typeface="Arial" pitchFamily="34" charset="0"/>
                <a:cs typeface="Arial" pitchFamily="34" charset="0"/>
              </a:rPr>
              <a:t>покидают ППЭ после передачи всех материалов, уборки лабораторного оборудования, оформления соответствующего протокола и только по разрешению руководителя ППЭ.</a:t>
            </a:r>
          </a:p>
          <a:p>
            <a:pPr>
              <a:lnSpc>
                <a:spcPct val="120000"/>
              </a:lnSpc>
            </a:pPr>
            <a:endParaRPr lang="ru-RU" sz="1600" spc="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0"/>
            <a:ext cx="521497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b="1" u="sng" spc="100" dirty="0">
                <a:latin typeface="Arial" pitchFamily="34" charset="0"/>
                <a:cs typeface="Arial" pitchFamily="34" charset="0"/>
              </a:rPr>
              <a:t>ЗАВЕРШЕНИЕ ЭКЗАМЕНА</a:t>
            </a:r>
          </a:p>
        </p:txBody>
      </p:sp>
    </p:spTree>
    <p:extLst>
      <p:ext uri="{BB962C8B-B14F-4D97-AF65-F5344CB8AC3E}">
        <p14:creationId xmlns:p14="http://schemas.microsoft.com/office/powerpoint/2010/main" val="74225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877" y="1798639"/>
            <a:ext cx="8358246" cy="413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428604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800" b="1" kern="0" spc="100">
                <a:latin typeface="Arial" pitchFamily="34" charset="0"/>
                <a:cs typeface="Arial" pitchFamily="34" charset="0"/>
              </a:rPr>
              <a:t>Ведомость ознакомления с инструкцией по технике безопасности труда и правилам выполнения реального химического эксперимента для участников ОГЭ при проведении экзамена по химии </a:t>
            </a:r>
            <a:r>
              <a:rPr lang="ru-RU" sz="1800" kern="0" spc="100">
                <a:latin typeface="Arial" pitchFamily="34" charset="0"/>
                <a:cs typeface="Arial" pitchFamily="34" charset="0"/>
              </a:rPr>
              <a:t/>
            </a:r>
            <a:br>
              <a:rPr lang="ru-RU" sz="1800" kern="0" spc="100">
                <a:latin typeface="Arial" pitchFamily="34" charset="0"/>
                <a:cs typeface="Arial" pitchFamily="34" charset="0"/>
              </a:rPr>
            </a:br>
            <a:endParaRPr lang="ru-RU" sz="1800" kern="0" spc="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024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88382"/>
            <a:ext cx="8079582" cy="578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367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268760"/>
            <a:ext cx="568863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84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35729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</a:pPr>
            <a:r>
              <a:rPr lang="ru-RU" kern="100" spc="1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проведении </a:t>
            </a:r>
            <a:r>
              <a:rPr lang="ru-RU" kern="100" spc="1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ОГЭ по химии по модели 2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подготовку и выдачу лабораторных комплектов осуществляют </a:t>
            </a:r>
            <a:r>
              <a:rPr lang="ru-RU" kern="100" spc="100" dirty="0" smtClean="0">
                <a:latin typeface="Arial" pitchFamily="34" charset="0"/>
                <a:cs typeface="Arial" pitchFamily="34" charset="0"/>
              </a:rPr>
              <a:t>лаборанты.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Для оценки проведения химического эксперимента, предусмотренного моделью 2, в аудиторию должны обязательно приглашаться эксперты-экзаменаторы.</a:t>
            </a:r>
            <a:endParaRPr lang="ru-RU" spc="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804" y="4110645"/>
            <a:ext cx="352839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18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357298"/>
            <a:ext cx="9144000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</a:pPr>
            <a:r>
              <a:rPr lang="ru-RU" b="1" kern="100" spc="1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Задание 23</a:t>
            </a:r>
            <a:r>
              <a:rPr lang="ru-RU" b="1" kern="100" spc="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в экзаменационной работе </a:t>
            </a:r>
            <a:r>
              <a:rPr lang="en-US" kern="100" spc="1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реальный химический эксперимент который выполняется участником с использованием лабораторного оборудования. На этапе выполнения экспериментального задания участники используют лабораторное оборудование.</a:t>
            </a:r>
            <a:endParaRPr lang="en-US" kern="10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kern="100" spc="100" dirty="0">
                <a:latin typeface="Arial" pitchFamily="34" charset="0"/>
                <a:cs typeface="Arial" pitchFamily="34" charset="0"/>
              </a:rPr>
            </a:br>
            <a:r>
              <a:rPr lang="ru-RU" kern="100" spc="100" dirty="0">
                <a:latin typeface="Arial" pitchFamily="34" charset="0"/>
                <a:cs typeface="Arial" pitchFamily="34" charset="0"/>
              </a:rPr>
              <a:t>В аудитории, в которой проводится ОГЭ по химии, должно быть установлено </a:t>
            </a:r>
            <a:r>
              <a:rPr lang="ru-RU" b="1" u="sng" kern="100" spc="1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 менее двух раковин с подводкой воды</a:t>
            </a:r>
            <a:r>
              <a:rPr lang="ru-RU" kern="100" spc="100" dirty="0">
                <a:latin typeface="Arial" pitchFamily="34" charset="0"/>
                <a:cs typeface="Arial" pitchFamily="34" charset="0"/>
              </a:rPr>
              <a:t>: одна - в аудитории, другая - в лаборантском помещении.</a:t>
            </a:r>
            <a:endParaRPr lang="ru-RU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90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391" y="188640"/>
            <a:ext cx="9144000" cy="43520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2000" kern="0" spc="100" dirty="0">
                <a:latin typeface="Arial" pitchFamily="34" charset="0"/>
                <a:cs typeface="Arial" pitchFamily="34" charset="0"/>
              </a:rPr>
              <a:t>Проведение реального химического эксперимента в соответствии с экзаменационной</a:t>
            </a:r>
            <a:br>
              <a:rPr lang="ru-RU" sz="2000" kern="0" spc="100" dirty="0">
                <a:latin typeface="Arial" pitchFamily="34" charset="0"/>
                <a:cs typeface="Arial" pitchFamily="34" charset="0"/>
              </a:rPr>
            </a:br>
            <a:r>
              <a:rPr lang="ru-RU" sz="2000" kern="0" spc="100" dirty="0">
                <a:latin typeface="Arial" pitchFamily="34" charset="0"/>
                <a:cs typeface="Arial" pitchFamily="34" charset="0"/>
              </a:rPr>
              <a:t>моделью 2 осуществляется в специальном помещении – химической лаборатории, оборудование которой должно отвечать требованиям СанПиН.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56992"/>
            <a:ext cx="554628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7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1408473"/>
            <a:ext cx="9001156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Аудитория и лаборантское помещение должны быть обеспечены средствами пожаротушения: огнетушитель, кошма, песок. Лаборантское помещения должно иметь мебель для организации работы лаборанта (подготовки ученического эксперимента).</a:t>
            </a:r>
            <a:endParaRPr lang="en-US" kern="100" spc="100" dirty="0">
              <a:latin typeface="Arial" pitchFamily="34" charset="0"/>
              <a:cs typeface="Arial" pitchFamily="34" charset="0"/>
            </a:endParaRPr>
          </a:p>
          <a:p>
            <a:pPr marL="358775" indent="-358775" algn="just">
              <a:lnSpc>
                <a:spcPct val="120000"/>
              </a:lnSpc>
            </a:pPr>
            <a:endParaRPr lang="ru-RU" kern="100" spc="100" dirty="0">
              <a:latin typeface="Arial" pitchFamily="34" charset="0"/>
              <a:cs typeface="Arial" pitchFamily="34" charset="0"/>
            </a:endParaRPr>
          </a:p>
          <a:p>
            <a:pPr marL="358775" indent="-358775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Лаборантское помещение должно быть обеспечено аптечкой скорой помощи, сейфом для хранения ядовитых веществ, шкафами для  хранения реактивов и оборудования. Лаборантское помещение должно иметь два выхода (запирающиеся двери): в лабораторию и обязательный дополнительный выход в коридор (рекреацию).</a:t>
            </a:r>
            <a:endParaRPr lang="en-US" kern="100" spc="100" dirty="0">
              <a:latin typeface="Arial" pitchFamily="34" charset="0"/>
              <a:cs typeface="Arial" pitchFamily="34" charset="0"/>
            </a:endParaRPr>
          </a:p>
          <a:p>
            <a:pPr marL="358775" indent="-358775" algn="just">
              <a:lnSpc>
                <a:spcPct val="120000"/>
              </a:lnSpc>
            </a:pPr>
            <a:endParaRPr lang="ru-RU" kern="100" spc="100" dirty="0">
              <a:latin typeface="Arial" pitchFamily="34" charset="0"/>
              <a:cs typeface="Arial" pitchFamily="34" charset="0"/>
            </a:endParaRPr>
          </a:p>
          <a:p>
            <a:pPr marL="358775" indent="-358775" algn="just">
              <a:lnSpc>
                <a:spcPct val="120000"/>
              </a:lnSpc>
            </a:pPr>
            <a:r>
              <a:rPr lang="ru-RU" kern="100" spc="100" dirty="0">
                <a:latin typeface="Arial" pitchFamily="34" charset="0"/>
                <a:cs typeface="Arial" pitchFamily="34" charset="0"/>
              </a:rPr>
              <a:t> Аудитория и лаборантское помещение должны быть обеспечены отоплением и приточно-вытяжной вентиляцией.</a:t>
            </a:r>
          </a:p>
        </p:txBody>
      </p:sp>
    </p:spTree>
    <p:extLst>
      <p:ext uri="{BB962C8B-B14F-4D97-AF65-F5344CB8AC3E}">
        <p14:creationId xmlns:p14="http://schemas.microsoft.com/office/powerpoint/2010/main" val="343676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959" y="67450"/>
            <a:ext cx="3713969" cy="6444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ru-RU" kern="0" spc="100" dirty="0" smtClean="0">
                <a:latin typeface="Arial" pitchFamily="34" charset="0"/>
                <a:cs typeface="Arial" pitchFamily="34" charset="0"/>
              </a:rPr>
              <a:t>.</a:t>
            </a:r>
            <a:endParaRPr lang="en-US" kern="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lnSpc>
                <a:spcPct val="120000"/>
              </a:lnSpc>
            </a:pPr>
            <a:endParaRPr lang="ru-RU" kern="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ru-RU" kern="0" spc="100" dirty="0" smtClean="0">
                <a:latin typeface="Arial" pitchFamily="34" charset="0"/>
                <a:cs typeface="Arial" pitchFamily="34" charset="0"/>
              </a:rPr>
              <a:t>Специалист </a:t>
            </a:r>
            <a:r>
              <a:rPr lang="ru-RU" kern="0" spc="100" dirty="0">
                <a:latin typeface="Arial" pitchFamily="34" charset="0"/>
                <a:cs typeface="Arial" pitchFamily="34" charset="0"/>
              </a:rPr>
              <a:t>по обеспечению лабораторных работ до проведения экзамена подбирает необходимый комплект реактивов и оборудования; подбирает емкости-склянки объемом 20-50 мл с твердыми веществами или растворами веществ.</a:t>
            </a:r>
            <a:br>
              <a:rPr lang="ru-RU" kern="0" spc="100" dirty="0">
                <a:latin typeface="Arial" pitchFamily="34" charset="0"/>
                <a:cs typeface="Arial" pitchFamily="34" charset="0"/>
              </a:rPr>
            </a:br>
            <a:endParaRPr lang="ru-RU" kern="0" spc="100" dirty="0"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lnSpc>
                <a:spcPct val="120000"/>
              </a:lnSpc>
            </a:pPr>
            <a:r>
              <a:rPr lang="ru-RU" kern="0" spc="100" dirty="0">
                <a:latin typeface="Arial" pitchFamily="34" charset="0"/>
                <a:cs typeface="Arial" pitchFamily="34" charset="0"/>
              </a:rPr>
              <a:t>На склянках должны быть наклеены этикетки с формулами веществ, и знаки опасности.</a:t>
            </a:r>
          </a:p>
          <a:p>
            <a:pPr marL="358775" indent="-358775">
              <a:lnSpc>
                <a:spcPct val="120000"/>
              </a:lnSpc>
            </a:pPr>
            <a:endParaRPr lang="ru-RU" sz="2000" spc="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11" y="1556792"/>
            <a:ext cx="498743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696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857232"/>
            <a:ext cx="850112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8163" algn="ctr">
              <a:lnSpc>
                <a:spcPct val="120000"/>
              </a:lnSpc>
            </a:pPr>
            <a:r>
              <a:rPr lang="ru-RU" kern="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kern="0" spc="100" dirty="0">
                <a:latin typeface="Arial" pitchFamily="34" charset="0"/>
                <a:cs typeface="Arial" pitchFamily="34" charset="0"/>
              </a:rPr>
            </a:br>
            <a:r>
              <a:rPr lang="ru-RU" kern="0" spc="100" dirty="0">
                <a:latin typeface="Arial" pitchFamily="34" charset="0"/>
                <a:cs typeface="Arial" pitchFamily="34" charset="0"/>
              </a:rPr>
              <a:t>В день проведения экзамена, подготовленные оборудование и реактивы располагаются в лаборантской. Комплекты лабораторного оборудования для выполнения экспериментальных заданий формируются заблаговременно, за один-два дня до проведения </a:t>
            </a:r>
            <a:r>
              <a:rPr lang="ru-RU" kern="0" spc="100" dirty="0" smtClean="0">
                <a:latin typeface="Arial" pitchFamily="34" charset="0"/>
                <a:cs typeface="Arial" pitchFamily="34" charset="0"/>
              </a:rPr>
              <a:t>экзамена</a:t>
            </a:r>
            <a:r>
              <a:rPr lang="en-US" kern="0" spc="100" dirty="0">
                <a:latin typeface="Arial" pitchFamily="34" charset="0"/>
                <a:cs typeface="Arial" pitchFamily="34" charset="0"/>
              </a:rPr>
              <a:t> (</a:t>
            </a:r>
            <a:r>
              <a:rPr lang="ru-RU" kern="0" spc="100" dirty="0">
                <a:latin typeface="Arial" pitchFamily="34" charset="0"/>
                <a:cs typeface="Arial" pitchFamily="34" charset="0"/>
              </a:rPr>
              <a:t>направляются в МОУО из РЦОИ по защищенному каналу связи). Каждый комплект оборудования должен быть помещен в собственный лоток.</a:t>
            </a:r>
            <a:endParaRPr lang="en-US" kern="0" spc="100" dirty="0">
              <a:latin typeface="Arial" pitchFamily="34" charset="0"/>
              <a:cs typeface="Arial" pitchFamily="34" charset="0"/>
            </a:endParaRPr>
          </a:p>
          <a:p>
            <a:pPr indent="538163" algn="ctr">
              <a:lnSpc>
                <a:spcPct val="120000"/>
              </a:lnSpc>
            </a:pPr>
            <a:endParaRPr lang="en-US" kern="0" spc="100" dirty="0">
              <a:latin typeface="Arial" pitchFamily="34" charset="0"/>
              <a:cs typeface="Arial" pitchFamily="34" charset="0"/>
            </a:endParaRPr>
          </a:p>
          <a:p>
            <a:pPr indent="538163" algn="ctr">
              <a:lnSpc>
                <a:spcPct val="120000"/>
              </a:lnSpc>
            </a:pPr>
            <a:r>
              <a:rPr lang="ru-RU" kern="0" spc="100" dirty="0">
                <a:latin typeface="Arial" pitchFamily="34" charset="0"/>
                <a:cs typeface="Arial" pitchFamily="34" charset="0"/>
              </a:rPr>
              <a:t> Для приема экзамена назначается комиссия, состоящая из экспертов-экзаменаторов, оценивающих технику выполнения химического эксперимента и ответственного за выдачу экзаменуемым лабораторного оборудования. Выполнение химического эксперимента каждым экзаменуемым оценивается двумя экспертами-экзаменаторами.</a:t>
            </a:r>
            <a:r>
              <a:rPr lang="ru-RU" sz="2000" kern="0" spc="100" dirty="0">
                <a:latin typeface="Arial" pitchFamily="34" charset="0"/>
                <a:cs typeface="Arial" pitchFamily="34" charset="0"/>
              </a:rPr>
              <a:t/>
            </a:r>
            <a:br>
              <a:rPr lang="ru-RU" sz="2000" kern="0" spc="100" dirty="0">
                <a:latin typeface="Arial" pitchFamily="34" charset="0"/>
                <a:cs typeface="Arial" pitchFamily="34" charset="0"/>
              </a:rPr>
            </a:br>
            <a:endParaRPr lang="ru-RU" sz="2000" spc="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5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990" y="44970"/>
            <a:ext cx="5875134" cy="629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</a:pP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Перед началом экзамена все учащиеся под </a:t>
            </a:r>
            <a:r>
              <a:rPr lang="ru-RU" sz="1600" b="1" kern="0" spc="100" dirty="0">
                <a:latin typeface="Arial" pitchFamily="34" charset="0"/>
                <a:cs typeface="Arial" pitchFamily="34" charset="0"/>
              </a:rPr>
              <a:t>расписку</a:t>
            </a: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 должны быть ознакомлены </a:t>
            </a:r>
            <a:r>
              <a:rPr lang="ru-RU" sz="1600" b="1" kern="0" spc="100" dirty="0">
                <a:latin typeface="Arial" pitchFamily="34" charset="0"/>
                <a:cs typeface="Arial" pitchFamily="34" charset="0"/>
              </a:rPr>
              <a:t>с правилами техники безопасности </a:t>
            </a: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при работе в химической лаборатории и заполнить Ведомость ознакомления с инструкцией по технике безопасности труда и правилам выполнения реального химического эксперимента для участников ОГЭ при проведении экзамена по химии  (</a:t>
            </a:r>
            <a:r>
              <a:rPr lang="ru-RU" sz="1600" kern="0" spc="100" dirty="0">
                <a:latin typeface="Arial" pitchFamily="34" charset="0"/>
                <a:cs typeface="Arial" pitchFamily="34" charset="0"/>
                <a:hlinkClick r:id="rId2" action="ppaction://hlinksldjump"/>
              </a:rPr>
              <a:t>Приложение 2</a:t>
            </a:r>
            <a:r>
              <a:rPr lang="ru-RU" sz="1600" kern="0" spc="100" dirty="0">
                <a:latin typeface="Arial" pitchFamily="34" charset="0"/>
                <a:cs typeface="Arial" pitchFamily="34" charset="0"/>
              </a:rPr>
              <a:t>), а также при работе с веществами и лабораторным оборудованием. Учащиеся, нарушившие эти правила, удаляются с экзамена. На экзамене участникам разрешается пользоваться Периодической системой химических элементов Д.И. Менделеева, таблицей растворимости солей, кислот и оснований в воде, электрохимическим рядом напряжений металлов и непрограммируемым калькулятором (непрограммируемые калькуляторы приносят с собой самостоятельно).</a:t>
            </a:r>
            <a:br>
              <a:rPr lang="ru-RU" sz="1600" kern="0" spc="100" dirty="0">
                <a:latin typeface="Arial" pitchFamily="34" charset="0"/>
                <a:cs typeface="Arial" pitchFamily="34" charset="0"/>
              </a:rPr>
            </a:br>
            <a:endParaRPr lang="ru-RU" sz="1600" kern="0" spc="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564904"/>
            <a:ext cx="2997646" cy="266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7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1568</TotalTime>
  <Words>976</Words>
  <Application>Microsoft Office PowerPoint</Application>
  <PresentationFormat>Экран (4:3)</PresentationFormat>
  <Paragraphs>105</Paragraphs>
  <Slides>25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 Сергей Геннадьевич</dc:creator>
  <cp:lastModifiedBy>Евгений Тихонов</cp:lastModifiedBy>
  <cp:revision>181</cp:revision>
  <dcterms:created xsi:type="dcterms:W3CDTF">2015-09-28T12:26:45Z</dcterms:created>
  <dcterms:modified xsi:type="dcterms:W3CDTF">2018-04-20T12:42:24Z</dcterms:modified>
</cp:coreProperties>
</file>